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2"/>
  </p:notesMasterIdLst>
  <p:handoutMasterIdLst>
    <p:handoutMasterId r:id="rId33"/>
  </p:handoutMasterIdLst>
  <p:sldIdLst>
    <p:sldId id="260" r:id="rId2"/>
    <p:sldId id="301" r:id="rId3"/>
    <p:sldId id="312" r:id="rId4"/>
    <p:sldId id="313" r:id="rId5"/>
    <p:sldId id="315" r:id="rId6"/>
    <p:sldId id="314" r:id="rId7"/>
    <p:sldId id="318" r:id="rId8"/>
    <p:sldId id="320" r:id="rId9"/>
    <p:sldId id="317" r:id="rId10"/>
    <p:sldId id="321" r:id="rId11"/>
    <p:sldId id="311" r:id="rId12"/>
    <p:sldId id="288" r:id="rId13"/>
    <p:sldId id="262" r:id="rId14"/>
    <p:sldId id="268" r:id="rId15"/>
    <p:sldId id="263" r:id="rId16"/>
    <p:sldId id="276" r:id="rId17"/>
    <p:sldId id="306" r:id="rId18"/>
    <p:sldId id="266" r:id="rId19"/>
    <p:sldId id="273" r:id="rId20"/>
    <p:sldId id="267" r:id="rId21"/>
    <p:sldId id="325" r:id="rId22"/>
    <p:sldId id="256" r:id="rId23"/>
    <p:sldId id="290" r:id="rId24"/>
    <p:sldId id="283" r:id="rId25"/>
    <p:sldId id="308" r:id="rId26"/>
    <p:sldId id="305" r:id="rId27"/>
    <p:sldId id="297" r:id="rId28"/>
    <p:sldId id="324" r:id="rId29"/>
    <p:sldId id="307" r:id="rId30"/>
    <p:sldId id="272" r:id="rId31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9B1B"/>
    <a:srgbClr val="EE9012"/>
    <a:srgbClr val="EFF434"/>
    <a:srgbClr val="E4E917"/>
    <a:srgbClr val="32603A"/>
    <a:srgbClr val="E9E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21" autoAdjust="0"/>
  </p:normalViewPr>
  <p:slideViewPr>
    <p:cSldViewPr>
      <p:cViewPr varScale="1">
        <p:scale>
          <a:sx n="87" d="100"/>
          <a:sy n="87" d="100"/>
        </p:scale>
        <p:origin x="100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1908"/>
    </p:cViewPr>
  </p:sorterViewPr>
  <p:notesViewPr>
    <p:cSldViewPr>
      <p:cViewPr varScale="1">
        <p:scale>
          <a:sx n="82" d="100"/>
          <a:sy n="82" d="100"/>
        </p:scale>
        <p:origin x="397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image" Target="../media/image5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DE1CF3-53B4-4B29-BA77-3E6E560A52B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A7D9753D-5406-4426-9C7D-BF6FD87CC9F8}">
      <dgm:prSet phldrT="[Texte]"/>
      <dgm:spPr/>
      <dgm:t>
        <a:bodyPr/>
        <a:lstStyle/>
        <a:p>
          <a:r>
            <a:rPr lang="fr-FR" dirty="0" smtClean="0"/>
            <a:t>Ecole </a:t>
          </a:r>
          <a:endParaRPr lang="fr-FR" dirty="0"/>
        </a:p>
      </dgm:t>
    </dgm:pt>
    <dgm:pt modelId="{EB0A2AB0-567F-499A-BDC6-991D1EFDB4B5}" type="parTrans" cxnId="{B2423596-53CB-41C8-91CD-06AC9172E2EE}">
      <dgm:prSet/>
      <dgm:spPr/>
      <dgm:t>
        <a:bodyPr/>
        <a:lstStyle/>
        <a:p>
          <a:endParaRPr lang="fr-FR"/>
        </a:p>
      </dgm:t>
    </dgm:pt>
    <dgm:pt modelId="{BE318457-66F6-48F4-8281-FC1525F7F6A4}" type="sibTrans" cxnId="{B2423596-53CB-41C8-91CD-06AC9172E2EE}">
      <dgm:prSet/>
      <dgm:spPr/>
      <dgm:t>
        <a:bodyPr/>
        <a:lstStyle/>
        <a:p>
          <a:endParaRPr lang="fr-FR"/>
        </a:p>
      </dgm:t>
    </dgm:pt>
    <dgm:pt modelId="{2B50360D-51AB-4565-BF40-B4F9FD6ED507}">
      <dgm:prSet phldrT="[Texte]"/>
      <dgm:spPr/>
      <dgm:t>
        <a:bodyPr/>
        <a:lstStyle/>
        <a:p>
          <a:r>
            <a:rPr lang="fr-FR" dirty="0" smtClean="0"/>
            <a:t>Associations </a:t>
          </a:r>
          <a:endParaRPr lang="fr-FR" dirty="0"/>
        </a:p>
      </dgm:t>
    </dgm:pt>
    <dgm:pt modelId="{7C93D435-5A8B-473B-A579-7459491A9183}" type="parTrans" cxnId="{4404157D-0C03-48E8-9EE9-96A7FAE9D0DE}">
      <dgm:prSet/>
      <dgm:spPr/>
      <dgm:t>
        <a:bodyPr/>
        <a:lstStyle/>
        <a:p>
          <a:endParaRPr lang="fr-FR"/>
        </a:p>
      </dgm:t>
    </dgm:pt>
    <dgm:pt modelId="{2344E8A1-3CD9-42E2-8A37-14BB036DD43C}" type="sibTrans" cxnId="{4404157D-0C03-48E8-9EE9-96A7FAE9D0DE}">
      <dgm:prSet/>
      <dgm:spPr/>
      <dgm:t>
        <a:bodyPr/>
        <a:lstStyle/>
        <a:p>
          <a:endParaRPr lang="fr-FR"/>
        </a:p>
      </dgm:t>
    </dgm:pt>
    <dgm:pt modelId="{B5B72686-3E83-4AC8-8128-39182DC2BAC0}">
      <dgm:prSet phldrT="[Texte]"/>
      <dgm:spPr/>
      <dgm:t>
        <a:bodyPr/>
        <a:lstStyle/>
        <a:p>
          <a:r>
            <a:rPr lang="fr-FR" dirty="0" smtClean="0"/>
            <a:t>Bâtiments publics</a:t>
          </a:r>
          <a:endParaRPr lang="fr-FR" dirty="0"/>
        </a:p>
      </dgm:t>
    </dgm:pt>
    <dgm:pt modelId="{57D8739E-E6A4-4FBD-9681-931D33B34D6F}" type="parTrans" cxnId="{43A8AED9-8852-4167-BE09-81558DA194A2}">
      <dgm:prSet/>
      <dgm:spPr/>
      <dgm:t>
        <a:bodyPr/>
        <a:lstStyle/>
        <a:p>
          <a:endParaRPr lang="fr-FR"/>
        </a:p>
      </dgm:t>
    </dgm:pt>
    <dgm:pt modelId="{9A6F81C5-65AD-42FC-A62E-14E58CE66078}" type="sibTrans" cxnId="{43A8AED9-8852-4167-BE09-81558DA194A2}">
      <dgm:prSet/>
      <dgm:spPr/>
      <dgm:t>
        <a:bodyPr/>
        <a:lstStyle/>
        <a:p>
          <a:endParaRPr lang="fr-FR"/>
        </a:p>
      </dgm:t>
    </dgm:pt>
    <dgm:pt modelId="{13B3B925-BE57-401B-B142-C508CAC0B236}" type="pres">
      <dgm:prSet presAssocID="{98DE1CF3-53B4-4B29-BA77-3E6E560A52BD}" presName="linearFlow" presStyleCnt="0">
        <dgm:presLayoutVars>
          <dgm:dir/>
          <dgm:resizeHandles val="exact"/>
        </dgm:presLayoutVars>
      </dgm:prSet>
      <dgm:spPr/>
    </dgm:pt>
    <dgm:pt modelId="{82D74A55-5264-4854-B9DE-387CB154BD1E}" type="pres">
      <dgm:prSet presAssocID="{A7D9753D-5406-4426-9C7D-BF6FD87CC9F8}" presName="composite" presStyleCnt="0"/>
      <dgm:spPr/>
    </dgm:pt>
    <dgm:pt modelId="{B3AF5DCD-9ACB-4E9D-BB91-514FA7C5C186}" type="pres">
      <dgm:prSet presAssocID="{A7D9753D-5406-4426-9C7D-BF6FD87CC9F8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754A9FAC-9B16-4AD0-BA65-574C57220E99}" type="pres">
      <dgm:prSet presAssocID="{A7D9753D-5406-4426-9C7D-BF6FD87CC9F8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19D6D3E-32D5-4156-95CD-CBFA454A4161}" type="pres">
      <dgm:prSet presAssocID="{BE318457-66F6-48F4-8281-FC1525F7F6A4}" presName="spacing" presStyleCnt="0"/>
      <dgm:spPr/>
    </dgm:pt>
    <dgm:pt modelId="{B3B34D92-5207-477C-945D-6399F7F21583}" type="pres">
      <dgm:prSet presAssocID="{2B50360D-51AB-4565-BF40-B4F9FD6ED507}" presName="composite" presStyleCnt="0"/>
      <dgm:spPr/>
    </dgm:pt>
    <dgm:pt modelId="{5F5B90D6-00C8-4C4F-B6AE-4D5ED4FF49A6}" type="pres">
      <dgm:prSet presAssocID="{2B50360D-51AB-4565-BF40-B4F9FD6ED507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954AE6F6-7BDE-4307-9BF3-ADE619D67D27}" type="pres">
      <dgm:prSet presAssocID="{2B50360D-51AB-4565-BF40-B4F9FD6ED507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9D3DBFB-5083-4254-A622-69074348B98A}" type="pres">
      <dgm:prSet presAssocID="{2344E8A1-3CD9-42E2-8A37-14BB036DD43C}" presName="spacing" presStyleCnt="0"/>
      <dgm:spPr/>
    </dgm:pt>
    <dgm:pt modelId="{0541D1FC-C982-4BFF-AB0E-C35422F1E5EB}" type="pres">
      <dgm:prSet presAssocID="{B5B72686-3E83-4AC8-8128-39182DC2BAC0}" presName="composite" presStyleCnt="0"/>
      <dgm:spPr/>
    </dgm:pt>
    <dgm:pt modelId="{02622120-72D8-490F-B2CA-57F6148A6BC4}" type="pres">
      <dgm:prSet presAssocID="{B5B72686-3E83-4AC8-8128-39182DC2BAC0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08131035-4BBC-40ED-AEF3-91A40CC114BC}" type="pres">
      <dgm:prSet presAssocID="{B5B72686-3E83-4AC8-8128-39182DC2BAC0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B2423596-53CB-41C8-91CD-06AC9172E2EE}" srcId="{98DE1CF3-53B4-4B29-BA77-3E6E560A52BD}" destId="{A7D9753D-5406-4426-9C7D-BF6FD87CC9F8}" srcOrd="0" destOrd="0" parTransId="{EB0A2AB0-567F-499A-BDC6-991D1EFDB4B5}" sibTransId="{BE318457-66F6-48F4-8281-FC1525F7F6A4}"/>
    <dgm:cxn modelId="{43A8AED9-8852-4167-BE09-81558DA194A2}" srcId="{98DE1CF3-53B4-4B29-BA77-3E6E560A52BD}" destId="{B5B72686-3E83-4AC8-8128-39182DC2BAC0}" srcOrd="2" destOrd="0" parTransId="{57D8739E-E6A4-4FBD-9681-931D33B34D6F}" sibTransId="{9A6F81C5-65AD-42FC-A62E-14E58CE66078}"/>
    <dgm:cxn modelId="{CB128DAD-4B54-47E4-9FF0-C4F74B83D783}" type="presOf" srcId="{98DE1CF3-53B4-4B29-BA77-3E6E560A52BD}" destId="{13B3B925-BE57-401B-B142-C508CAC0B236}" srcOrd="0" destOrd="0" presId="urn:microsoft.com/office/officeart/2005/8/layout/vList3"/>
    <dgm:cxn modelId="{4404157D-0C03-48E8-9EE9-96A7FAE9D0DE}" srcId="{98DE1CF3-53B4-4B29-BA77-3E6E560A52BD}" destId="{2B50360D-51AB-4565-BF40-B4F9FD6ED507}" srcOrd="1" destOrd="0" parTransId="{7C93D435-5A8B-473B-A579-7459491A9183}" sibTransId="{2344E8A1-3CD9-42E2-8A37-14BB036DD43C}"/>
    <dgm:cxn modelId="{A182E3DC-D99B-47CA-BA2F-A1AC08541C66}" type="presOf" srcId="{B5B72686-3E83-4AC8-8128-39182DC2BAC0}" destId="{08131035-4BBC-40ED-AEF3-91A40CC114BC}" srcOrd="0" destOrd="0" presId="urn:microsoft.com/office/officeart/2005/8/layout/vList3"/>
    <dgm:cxn modelId="{DB3A2831-ED31-4C6D-8057-58C724606159}" type="presOf" srcId="{A7D9753D-5406-4426-9C7D-BF6FD87CC9F8}" destId="{754A9FAC-9B16-4AD0-BA65-574C57220E99}" srcOrd="0" destOrd="0" presId="urn:microsoft.com/office/officeart/2005/8/layout/vList3"/>
    <dgm:cxn modelId="{7DA6037D-4ECA-443D-BDC9-1343971E476F}" type="presOf" srcId="{2B50360D-51AB-4565-BF40-B4F9FD6ED507}" destId="{954AE6F6-7BDE-4307-9BF3-ADE619D67D27}" srcOrd="0" destOrd="0" presId="urn:microsoft.com/office/officeart/2005/8/layout/vList3"/>
    <dgm:cxn modelId="{331C858D-6ADC-4BFE-A0F7-C428F867DD2F}" type="presParOf" srcId="{13B3B925-BE57-401B-B142-C508CAC0B236}" destId="{82D74A55-5264-4854-B9DE-387CB154BD1E}" srcOrd="0" destOrd="0" presId="urn:microsoft.com/office/officeart/2005/8/layout/vList3"/>
    <dgm:cxn modelId="{0FB081B2-61B6-41A3-AAEA-0DB08C687B83}" type="presParOf" srcId="{82D74A55-5264-4854-B9DE-387CB154BD1E}" destId="{B3AF5DCD-9ACB-4E9D-BB91-514FA7C5C186}" srcOrd="0" destOrd="0" presId="urn:microsoft.com/office/officeart/2005/8/layout/vList3"/>
    <dgm:cxn modelId="{87455FA2-5E5D-4E30-A2A5-C451D0D835D2}" type="presParOf" srcId="{82D74A55-5264-4854-B9DE-387CB154BD1E}" destId="{754A9FAC-9B16-4AD0-BA65-574C57220E99}" srcOrd="1" destOrd="0" presId="urn:microsoft.com/office/officeart/2005/8/layout/vList3"/>
    <dgm:cxn modelId="{736C3070-F9DB-4146-8FB1-A96AB553C954}" type="presParOf" srcId="{13B3B925-BE57-401B-B142-C508CAC0B236}" destId="{B19D6D3E-32D5-4156-95CD-CBFA454A4161}" srcOrd="1" destOrd="0" presId="urn:microsoft.com/office/officeart/2005/8/layout/vList3"/>
    <dgm:cxn modelId="{C52F96A4-BCF9-4FD5-8AAC-095132D4F02B}" type="presParOf" srcId="{13B3B925-BE57-401B-B142-C508CAC0B236}" destId="{B3B34D92-5207-477C-945D-6399F7F21583}" srcOrd="2" destOrd="0" presId="urn:microsoft.com/office/officeart/2005/8/layout/vList3"/>
    <dgm:cxn modelId="{49E3ACB0-B51F-4F22-8551-4B29E08F29D1}" type="presParOf" srcId="{B3B34D92-5207-477C-945D-6399F7F21583}" destId="{5F5B90D6-00C8-4C4F-B6AE-4D5ED4FF49A6}" srcOrd="0" destOrd="0" presId="urn:microsoft.com/office/officeart/2005/8/layout/vList3"/>
    <dgm:cxn modelId="{22A1BEAA-82F0-4C5A-84F2-21F95BEC2C1A}" type="presParOf" srcId="{B3B34D92-5207-477C-945D-6399F7F21583}" destId="{954AE6F6-7BDE-4307-9BF3-ADE619D67D27}" srcOrd="1" destOrd="0" presId="urn:microsoft.com/office/officeart/2005/8/layout/vList3"/>
    <dgm:cxn modelId="{E9D579A2-A4C2-4443-A162-C3D1E09ED403}" type="presParOf" srcId="{13B3B925-BE57-401B-B142-C508CAC0B236}" destId="{E9D3DBFB-5083-4254-A622-69074348B98A}" srcOrd="3" destOrd="0" presId="urn:microsoft.com/office/officeart/2005/8/layout/vList3"/>
    <dgm:cxn modelId="{BC25B69C-C272-4911-837B-C9BC29D898DD}" type="presParOf" srcId="{13B3B925-BE57-401B-B142-C508CAC0B236}" destId="{0541D1FC-C982-4BFF-AB0E-C35422F1E5EB}" srcOrd="4" destOrd="0" presId="urn:microsoft.com/office/officeart/2005/8/layout/vList3"/>
    <dgm:cxn modelId="{DDBA34FB-5254-4A42-A581-504B9A919E6B}" type="presParOf" srcId="{0541D1FC-C982-4BFF-AB0E-C35422F1E5EB}" destId="{02622120-72D8-490F-B2CA-57F6148A6BC4}" srcOrd="0" destOrd="0" presId="urn:microsoft.com/office/officeart/2005/8/layout/vList3"/>
    <dgm:cxn modelId="{07B00073-7B88-41EC-AFC3-E4A95B3AFF1F}" type="presParOf" srcId="{0541D1FC-C982-4BFF-AB0E-C35422F1E5EB}" destId="{08131035-4BBC-40ED-AEF3-91A40CC114B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9" y="2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736F2-2904-4898-9471-BB54D645263C}" type="datetimeFigureOut">
              <a:rPr lang="fr-FR" smtClean="0"/>
              <a:pPr/>
              <a:t>23/05/2018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165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9" y="9428165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147D2-46DE-4578-AE5C-92BA804967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2644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9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1165A-C430-4417-8B4D-5E5E147BEFEC}" type="datetimeFigureOut">
              <a:rPr lang="fr-FR" smtClean="0"/>
              <a:pPr/>
              <a:t>23/05/2018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1" y="4714876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9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2888C-B298-46F9-B253-345ED05393E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081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2888C-B298-46F9-B253-345ED05393EF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052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2888C-B298-46F9-B253-345ED05393EF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2330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2888C-B298-46F9-B253-345ED05393EF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8144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2888C-B298-46F9-B253-345ED05393EF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8531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2888C-B298-46F9-B253-345ED05393EF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8108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2888C-B298-46F9-B253-345ED05393EF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8444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2888C-B298-46F9-B253-345ED05393EF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8664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2888C-B298-46F9-B253-345ED05393EF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2348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2888C-B298-46F9-B253-345ED05393EF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0706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2888C-B298-46F9-B253-345ED05393EF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4912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2888C-B298-46F9-B253-345ED05393EF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8656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2888C-B298-46F9-B253-345ED05393EF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8377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808038"/>
            <a:ext cx="4962525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Garder des corridors écologiques pour permettre à la faune et à la flore de se développer et éviter leur disparition mais également pour préserver la qualité de l’eau.</a:t>
            </a:r>
          </a:p>
          <a:p>
            <a:r>
              <a:rPr lang="fr-FR" dirty="0" smtClean="0"/>
              <a:t>Espèces menacées comme la Gagée Jaune et l’agrion de mercure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2888C-B298-46F9-B253-345ED05393EF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6121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2888C-B298-46F9-B253-345ED05393EF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0052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à coins arrondis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à coins arrondis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0" name="Sous-titr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19" name="Espace réservé de la date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7D1E64-6904-41EE-9004-9CF145783E04}" type="datetimeFigureOut">
              <a:rPr lang="fr-FR" smtClean="0"/>
              <a:pPr/>
              <a:t>23/05/2018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26CC8F-9733-4E4B-ABC6-0EB429C22B7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7D1E64-6904-41EE-9004-9CF145783E04}" type="datetimeFigureOut">
              <a:rPr lang="fr-FR" smtClean="0"/>
              <a:pPr/>
              <a:t>23/05/2018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26CC8F-9733-4E4B-ABC6-0EB429C22B7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7D1E64-6904-41EE-9004-9CF145783E04}" type="datetimeFigureOut">
              <a:rPr lang="fr-FR" smtClean="0"/>
              <a:pPr/>
              <a:t>23/05/2018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26CC8F-9733-4E4B-ABC6-0EB429C22B7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7D1E64-6904-41EE-9004-9CF145783E04}" type="datetimeFigureOut">
              <a:rPr lang="fr-FR" smtClean="0"/>
              <a:pPr/>
              <a:t>23/05/2018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26CC8F-9733-4E4B-ABC6-0EB429C22B7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à coins arrondis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à coins arrondis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7D1E64-6904-41EE-9004-9CF145783E04}" type="datetimeFigureOut">
              <a:rPr lang="fr-FR" smtClean="0"/>
              <a:pPr/>
              <a:t>23/05/2018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26CC8F-9733-4E4B-ABC6-0EB429C22B7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7D1E64-6904-41EE-9004-9CF145783E04}" type="datetimeFigureOut">
              <a:rPr lang="fr-FR" smtClean="0"/>
              <a:pPr/>
              <a:t>23/05/2018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26CC8F-9733-4E4B-ABC6-0EB429C22B7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7D1E64-6904-41EE-9004-9CF145783E04}" type="datetimeFigureOut">
              <a:rPr lang="fr-FR" smtClean="0"/>
              <a:pPr/>
              <a:t>23/05/2018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26CC8F-9733-4E4B-ABC6-0EB429C22B7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7D1E64-6904-41EE-9004-9CF145783E04}" type="datetimeFigureOut">
              <a:rPr lang="fr-FR" smtClean="0"/>
              <a:pPr/>
              <a:t>23/05/2018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26CC8F-9733-4E4B-ABC6-0EB429C22B7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7D1E64-6904-41EE-9004-9CF145783E04}" type="datetimeFigureOut">
              <a:rPr lang="fr-FR" smtClean="0"/>
              <a:pPr/>
              <a:t>23/05/2018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26CC8F-9733-4E4B-ABC6-0EB429C22B7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7D1E64-6904-41EE-9004-9CF145783E04}" type="datetimeFigureOut">
              <a:rPr lang="fr-FR" smtClean="0"/>
              <a:pPr/>
              <a:t>23/05/2018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26CC8F-9733-4E4B-ABC6-0EB429C22B7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à coins arrondis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Arrondir un rectangle à un seul coin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7D1E64-6904-41EE-9004-9CF145783E04}" type="datetimeFigureOut">
              <a:rPr lang="fr-FR" smtClean="0"/>
              <a:pPr/>
              <a:t>23/05/2018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26CC8F-9733-4E4B-ABC6-0EB429C22B7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à coins arrondis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Espace réservé du titre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87D1E64-6904-41EE-9004-9CF145783E04}" type="datetimeFigureOut">
              <a:rPr lang="fr-FR" smtClean="0"/>
              <a:pPr/>
              <a:t>23/05/2018</a:t>
            </a:fld>
            <a:endParaRPr lang="fr-FR"/>
          </a:p>
        </p:txBody>
      </p:sp>
      <p:sp>
        <p:nvSpPr>
          <p:cNvPr id="18" name="Espace réservé du pied de page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526CC8F-9733-4E4B-ABC6-0EB429C22B7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7" Type="http://schemas.openxmlformats.org/officeDocument/2006/relationships/image" Target="../media/image68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46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g"/><Relationship Id="rId5" Type="http://schemas.openxmlformats.org/officeDocument/2006/relationships/image" Target="../media/image46.jpeg"/><Relationship Id="rId4" Type="http://schemas.openxmlformats.org/officeDocument/2006/relationships/image" Target="../media/image8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9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_MG_3077.jpg"/>
          <p:cNvPicPr>
            <a:picLocks noChangeAspect="1"/>
          </p:cNvPicPr>
          <p:nvPr/>
        </p:nvPicPr>
        <p:blipFill>
          <a:blip r:embed="rId3" cstate="print"/>
          <a:srcRect t="23329" b="47346"/>
          <a:stretch>
            <a:fillRect/>
          </a:stretch>
        </p:blipFill>
        <p:spPr>
          <a:xfrm>
            <a:off x="179512" y="260648"/>
            <a:ext cx="8784976" cy="1844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 descr="_MG_3077.jpg"/>
          <p:cNvPicPr>
            <a:picLocks noChangeAspect="1"/>
          </p:cNvPicPr>
          <p:nvPr/>
        </p:nvPicPr>
        <p:blipFill>
          <a:blip r:embed="rId3" cstate="print"/>
          <a:srcRect t="43140" b="7407"/>
          <a:stretch>
            <a:fillRect/>
          </a:stretch>
        </p:blipFill>
        <p:spPr>
          <a:xfrm>
            <a:off x="179512" y="1988840"/>
            <a:ext cx="8784976" cy="2861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Ungersheim cou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22103">
            <a:off x="358161" y="743168"/>
            <a:ext cx="1389291" cy="15263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1" descr="\\Srv\biblio\MartineS\DIAPORAMA\DIAPORAMA 2010\Photos paysages\Ungersheim (panorama).jpg"/>
          <p:cNvPicPr>
            <a:picLocks noChangeAspect="1" noChangeArrowheads="1"/>
          </p:cNvPicPr>
          <p:nvPr/>
        </p:nvPicPr>
        <p:blipFill>
          <a:blip r:embed="rId5" cstate="print"/>
          <a:srcRect l="2516" t="7920" r="1880" b="12873"/>
          <a:stretch>
            <a:fillRect/>
          </a:stretch>
        </p:blipFill>
        <p:spPr bwMode="auto">
          <a:xfrm>
            <a:off x="179512" y="4293096"/>
            <a:ext cx="8784976" cy="2223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9512" y="3501008"/>
            <a:ext cx="8712968" cy="1036712"/>
          </a:xfrm>
        </p:spPr>
        <p:txBody>
          <a:bodyPr>
            <a:normAutofit/>
          </a:bodyPr>
          <a:lstStyle/>
          <a:p>
            <a:r>
              <a:rPr lang="fr-FR" sz="4900" dirty="0" smtClean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101600">
                    <a:schemeClr val="accent3">
                      <a:lumMod val="40000"/>
                      <a:lumOff val="60000"/>
                      <a:alpha val="60000"/>
                    </a:schemeClr>
                  </a:glow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rPr>
              <a:t>Commune d’Ungersheim</a:t>
            </a:r>
            <a:endParaRPr lang="fr-FR" sz="4900" dirty="0">
              <a:ln w="19050">
                <a:solidFill>
                  <a:srgbClr val="002060"/>
                </a:solidFill>
              </a:ln>
              <a:solidFill>
                <a:srgbClr val="FFFF00"/>
              </a:solidFill>
              <a:effectLst>
                <a:glow rad="101600">
                  <a:schemeClr val="accent3">
                    <a:lumMod val="40000"/>
                    <a:lumOff val="60000"/>
                    <a:alpha val="60000"/>
                  </a:schemeClr>
                </a:glow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51112" y="1484784"/>
            <a:ext cx="7992888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8500" dirty="0" smtClean="0">
                <a:effectLst>
                  <a:glow rad="101600">
                    <a:schemeClr val="accent2">
                      <a:lumMod val="20000"/>
                      <a:lumOff val="80000"/>
                      <a:alpha val="40000"/>
                    </a:schemeClr>
                  </a:glow>
                </a:effectLst>
                <a:latin typeface="Brush Script MT" pitchFamily="66" charset="0"/>
              </a:rPr>
              <a:t>village en transition</a:t>
            </a:r>
            <a:endParaRPr lang="fr-FR" sz="8500" dirty="0">
              <a:effectLst>
                <a:glow rad="101600">
                  <a:schemeClr val="accent2">
                    <a:lumMod val="20000"/>
                    <a:lumOff val="80000"/>
                    <a:alpha val="40000"/>
                  </a:schemeClr>
                </a:glow>
              </a:effectLst>
              <a:latin typeface="Brush Script MT" pitchFamily="66" charset="0"/>
            </a:endParaRPr>
          </a:p>
        </p:txBody>
      </p:sp>
      <p:sp>
        <p:nvSpPr>
          <p:cNvPr id="11" name="Rectangle avec flèche vers le bas 10"/>
          <p:cNvSpPr/>
          <p:nvPr/>
        </p:nvSpPr>
        <p:spPr>
          <a:xfrm>
            <a:off x="3851920" y="764704"/>
            <a:ext cx="4680520" cy="986408"/>
          </a:xfrm>
          <a:prstGeom prst="downArrowCallout">
            <a:avLst/>
          </a:prstGeom>
          <a:solidFill>
            <a:srgbClr val="E4E917"/>
          </a:solidFill>
          <a:ln>
            <a:solidFill>
              <a:srgbClr val="159B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accent3">
                    <a:lumMod val="75000"/>
                  </a:schemeClr>
                </a:solidFill>
                <a:latin typeface="Bernard MT Condensed" pitchFamily="18" charset="0"/>
              </a:rPr>
              <a:t>21 </a:t>
            </a:r>
            <a:r>
              <a:rPr lang="fr-FR" sz="4000" dirty="0" smtClean="0">
                <a:solidFill>
                  <a:srgbClr val="FF0000"/>
                </a:solidFill>
                <a:latin typeface="Bernard MT Condensed" pitchFamily="18" charset="0"/>
              </a:rPr>
              <a:t>actions</a:t>
            </a:r>
            <a:r>
              <a:rPr lang="fr-FR" sz="4000" dirty="0" smtClean="0">
                <a:solidFill>
                  <a:schemeClr val="accent3">
                    <a:lumMod val="75000"/>
                  </a:schemeClr>
                </a:solidFill>
                <a:latin typeface="Bernard MT Condensed" pitchFamily="18" charset="0"/>
              </a:rPr>
              <a:t> pour un </a:t>
            </a:r>
            <a:endParaRPr lang="fr-FR" sz="4000" dirty="0">
              <a:solidFill>
                <a:schemeClr val="accent3">
                  <a:lumMod val="75000"/>
                </a:schemeClr>
              </a:solidFill>
              <a:latin typeface="Bernard MT Condensed" pitchFamily="18" charset="0"/>
            </a:endParaRPr>
          </a:p>
        </p:txBody>
      </p:sp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70746">
            <a:off x="1576778" y="528404"/>
            <a:ext cx="1429477" cy="172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DESSINS RENE BICKEL\mieux vivre cop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370147"/>
            <a:ext cx="6192688" cy="4363109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404664"/>
            <a:ext cx="8136904" cy="9233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5400" dirty="0" smtClean="0">
                <a:latin typeface="Arial Rounded MT Bold" pitchFamily="34" charset="0"/>
              </a:rPr>
              <a:t>Sortir du nucléaire !</a:t>
            </a:r>
            <a:endParaRPr lang="fr-FR" sz="5400" dirty="0">
              <a:latin typeface="Arial Rounded MT Bold" pitchFamily="34" charset="0"/>
            </a:endParaRPr>
          </a:p>
        </p:txBody>
      </p:sp>
      <p:sp>
        <p:nvSpPr>
          <p:cNvPr id="4" name="Organigramme : Terminateur 3"/>
          <p:cNvSpPr/>
          <p:nvPr/>
        </p:nvSpPr>
        <p:spPr>
          <a:xfrm>
            <a:off x="6804248" y="5013176"/>
            <a:ext cx="1656184" cy="576064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anUp">
              <a:avLst/>
            </a:prstTxWarp>
          </a:bodyPr>
          <a:lstStyle/>
          <a:p>
            <a:pPr algn="ctr"/>
            <a:r>
              <a:rPr lang="fr-FR" sz="2400" dirty="0" smtClean="0">
                <a:latin typeface="Arial Black" pitchFamily="34" charset="0"/>
              </a:rPr>
              <a:t>2011</a:t>
            </a:r>
            <a:endParaRPr lang="fr-FR" sz="2400" dirty="0">
              <a:latin typeface="Arial Black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95536" y="5661248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latin typeface="Forte" pitchFamily="66" charset="0"/>
              </a:rPr>
              <a:t>en construisant un futur renouvelable </a:t>
            </a:r>
            <a:endParaRPr lang="fr-FR" sz="4000" dirty="0">
              <a:latin typeface="Forte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660232" y="1844824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Motion </a:t>
            </a:r>
          </a:p>
          <a:p>
            <a:pPr algn="ctr"/>
            <a:r>
              <a:rPr lang="fr-FR" sz="2400" b="1" dirty="0" smtClean="0"/>
              <a:t>du conseil municipal</a:t>
            </a:r>
            <a:endParaRPr lang="fr-FR" sz="2400" b="1" dirty="0"/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70746">
            <a:off x="7016622" y="3089890"/>
            <a:ext cx="1429477" cy="172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9635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1538" y="620688"/>
            <a:ext cx="7471920" cy="1071570"/>
          </a:xfrm>
          <a:solidFill>
            <a:srgbClr val="92D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sz="3800" dirty="0" smtClean="0"/>
              <a:t>Création d’une MONNAIE LOCALE CITOYENNE !</a:t>
            </a:r>
            <a:endParaRPr lang="fr-FR" sz="3800" dirty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86326"/>
            <a:ext cx="3672408" cy="2754306"/>
          </a:xfrm>
          <a:prstGeom prst="rect">
            <a:avLst/>
          </a:prstGeom>
        </p:spPr>
      </p:pic>
      <p:pic>
        <p:nvPicPr>
          <p:cNvPr id="20" name="Image 19" descr="C:\Documents and Settings\martineS\Local Settings\Temporary Internet Files\Content.IE5\FH8PE6F6\j0428235[1].wm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454757">
            <a:off x="4039370" y="1936965"/>
            <a:ext cx="1569315" cy="195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3" name="Picture 1" descr="C:\Documents and Settings\martineS.MAIRIE\Local Settings\Temporary Internet Files\Content.IE5\2WK43MFF\MC900424868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3284984"/>
            <a:ext cx="1152128" cy="2860625"/>
          </a:xfrm>
          <a:prstGeom prst="rect">
            <a:avLst/>
          </a:prstGeom>
          <a:noFill/>
        </p:spPr>
      </p:pic>
      <p:pic>
        <p:nvPicPr>
          <p:cNvPr id="23554" name="Picture 2" descr="C:\Documents and Settings\martineS.MAIRIE\Local Settings\Temporary Internet Files\Content.IE5\YWOFRBMK\MC900383020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88704" y="1628800"/>
            <a:ext cx="2166451" cy="1584176"/>
          </a:xfrm>
          <a:prstGeom prst="rect">
            <a:avLst/>
          </a:prstGeom>
          <a:noFill/>
        </p:spPr>
      </p:pic>
      <p:sp>
        <p:nvSpPr>
          <p:cNvPr id="16" name="ZoneTexte 15"/>
          <p:cNvSpPr txBox="1"/>
          <p:nvPr/>
        </p:nvSpPr>
        <p:spPr>
          <a:xfrm>
            <a:off x="676374" y="4834700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FF0000"/>
                </a:solidFill>
                <a:latin typeface="Franklin Gothic Demi Cond" panose="020B0706030402020204" pitchFamily="34" charset="0"/>
              </a:rPr>
              <a:t>Le radis ou </a:t>
            </a:r>
          </a:p>
          <a:p>
            <a:pPr algn="ctr"/>
            <a:r>
              <a:rPr lang="fr-FR" sz="3600" b="1" dirty="0" smtClean="0">
                <a:solidFill>
                  <a:srgbClr val="FF0000"/>
                </a:solidFill>
                <a:latin typeface="Franklin Gothic Demi Cond" panose="020B0706030402020204" pitchFamily="34" charset="0"/>
              </a:rPr>
              <a:t>d’r </a:t>
            </a:r>
            <a:r>
              <a:rPr lang="fr-FR" sz="3600" b="1" dirty="0" err="1" smtClean="0">
                <a:solidFill>
                  <a:srgbClr val="FF0000"/>
                </a:solidFill>
                <a:latin typeface="Franklin Gothic Demi Cond" panose="020B0706030402020204" pitchFamily="34" charset="0"/>
              </a:rPr>
              <a:t>raadig</a:t>
            </a:r>
            <a:endParaRPr lang="fr-FR" sz="3600" b="1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521" y="3284984"/>
            <a:ext cx="3067113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rganigramme : Terminateur 10"/>
          <p:cNvSpPr/>
          <p:nvPr/>
        </p:nvSpPr>
        <p:spPr>
          <a:xfrm>
            <a:off x="6944885" y="5530973"/>
            <a:ext cx="1728192" cy="504056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800" dirty="0" smtClean="0">
                <a:latin typeface="Arial Black" pitchFamily="34" charset="0"/>
              </a:rPr>
              <a:t>2013</a:t>
            </a:r>
            <a:endParaRPr lang="fr-FR" sz="2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527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5488648"/>
            <a:ext cx="8183880" cy="676656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fr-FR" sz="4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INDEPENDANCE ENERGETIQUE</a:t>
            </a:r>
            <a:endParaRPr lang="fr-FR" sz="4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952" y="476672"/>
            <a:ext cx="6366175" cy="4248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406732"/>
            <a:ext cx="5112568" cy="2066572"/>
          </a:xfrm>
        </p:spPr>
        <p:txBody>
          <a:bodyPr>
            <a:noAutofit/>
          </a:bodyPr>
          <a:lstStyle/>
          <a:p>
            <a:pPr algn="ctr"/>
            <a:r>
              <a:rPr lang="fr-FR" sz="34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Solaire thermique PISCINE </a:t>
            </a:r>
            <a:br>
              <a:rPr lang="fr-FR" sz="34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</a:br>
            <a:r>
              <a:rPr lang="fr-FR" sz="34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120 m2</a:t>
            </a:r>
            <a:endParaRPr lang="fr-FR" sz="3400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Image 4" descr="capteur"/>
          <p:cNvPicPr/>
          <p:nvPr/>
        </p:nvPicPr>
        <p:blipFill>
          <a:blip r:embed="rId3" cstate="print"/>
          <a:srcRect l="6202" t="13243" r="9454"/>
          <a:stretch>
            <a:fillRect/>
          </a:stretch>
        </p:blipFill>
        <p:spPr bwMode="auto">
          <a:xfrm>
            <a:off x="647564" y="2564904"/>
            <a:ext cx="4788532" cy="30875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Espace réservé du contenu 3" descr="DSC04496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968044" y="620688"/>
            <a:ext cx="3552395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Organigramme : Terminateur 7"/>
          <p:cNvSpPr/>
          <p:nvPr/>
        </p:nvSpPr>
        <p:spPr>
          <a:xfrm>
            <a:off x="5796136" y="4005064"/>
            <a:ext cx="2448272" cy="864096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>
                <a:latin typeface="Arial Black" pitchFamily="34" charset="0"/>
              </a:rPr>
              <a:t>2000</a:t>
            </a:r>
            <a:endParaRPr lang="fr-FR" sz="32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4221088"/>
            <a:ext cx="7858180" cy="2071702"/>
          </a:xfrm>
        </p:spPr>
        <p:txBody>
          <a:bodyPr>
            <a:no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Construction d’une chaufferie bois </a:t>
            </a:r>
            <a:br>
              <a:rPr lang="fr-FR" sz="2400" dirty="0" smtClean="0">
                <a:solidFill>
                  <a:schemeClr val="tx1"/>
                </a:solidFill>
              </a:rPr>
            </a:br>
            <a:r>
              <a:rPr lang="fr-FR" sz="2400" dirty="0" smtClean="0">
                <a:solidFill>
                  <a:schemeClr val="tx1"/>
                </a:solidFill>
              </a:rPr>
              <a:t>de 540 </a:t>
            </a:r>
            <a:r>
              <a:rPr lang="fr-FR" sz="2400" dirty="0" err="1" smtClean="0">
                <a:solidFill>
                  <a:schemeClr val="tx1"/>
                </a:solidFill>
              </a:rPr>
              <a:t>kw</a:t>
            </a:r>
            <a:r>
              <a:rPr lang="fr-FR" sz="2400" dirty="0" smtClean="0">
                <a:solidFill>
                  <a:schemeClr val="tx1"/>
                </a:solidFill>
              </a:rPr>
              <a:t> avec réseau de chaleur alimentant piscine, groupe scolaire, </a:t>
            </a:r>
            <a:br>
              <a:rPr lang="fr-FR" sz="2400" dirty="0" smtClean="0">
                <a:solidFill>
                  <a:schemeClr val="tx1"/>
                </a:solidFill>
              </a:rPr>
            </a:br>
            <a:r>
              <a:rPr lang="fr-FR" sz="2400" dirty="0" smtClean="0">
                <a:solidFill>
                  <a:schemeClr val="tx1"/>
                </a:solidFill>
              </a:rPr>
              <a:t>espaces culturel et sportif</a:t>
            </a:r>
            <a:br>
              <a:rPr lang="fr-FR" sz="2400" dirty="0" smtClean="0">
                <a:solidFill>
                  <a:schemeClr val="tx1"/>
                </a:solidFill>
              </a:rPr>
            </a:br>
            <a:r>
              <a:rPr lang="fr-FR" sz="2400" dirty="0" smtClean="0">
                <a:solidFill>
                  <a:schemeClr val="tx1"/>
                </a:solidFill>
              </a:rPr>
              <a:t>(7 </a:t>
            </a:r>
            <a:r>
              <a:rPr lang="fr-FR" sz="2400" smtClean="0">
                <a:solidFill>
                  <a:schemeClr val="tx1"/>
                </a:solidFill>
              </a:rPr>
              <a:t>bâtiments municipaux</a:t>
            </a:r>
            <a:r>
              <a:rPr lang="fr-FR" sz="2400" dirty="0" smtClean="0">
                <a:solidFill>
                  <a:schemeClr val="tx1"/>
                </a:solidFill>
              </a:rPr>
              <a:t>)</a:t>
            </a:r>
            <a:br>
              <a:rPr lang="fr-FR" sz="2400" dirty="0" smtClean="0">
                <a:solidFill>
                  <a:schemeClr val="tx1"/>
                </a:solidFill>
              </a:rPr>
            </a:br>
            <a:endParaRPr lang="fr-FR" sz="2400" dirty="0">
              <a:solidFill>
                <a:schemeClr val="tx1"/>
              </a:solidFill>
            </a:endParaRPr>
          </a:p>
        </p:txBody>
      </p:sp>
      <p:pic>
        <p:nvPicPr>
          <p:cNvPr id="6146" name="Picture 2" descr="\\Srv\biblio\MartineS\FESTIVAL ECO-EQUITABLE MARCHE BIO 2009\PHOTOS DIAPORAMA\PICT0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71480"/>
            <a:ext cx="4572032" cy="3429024"/>
          </a:xfrm>
          <a:prstGeom prst="rect">
            <a:avLst/>
          </a:prstGeom>
          <a:noFill/>
        </p:spPr>
      </p:pic>
      <p:pic>
        <p:nvPicPr>
          <p:cNvPr id="6147" name="Picture 3" descr="\\Srv\biblio\MartineS\FESTIVAL ECO-EQUITABLE MARCHE BIO 2009\PHOTOS DIAPORAMA\PICT00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574794"/>
            <a:ext cx="3240360" cy="2430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rganigramme : Terminateur 4"/>
          <p:cNvSpPr/>
          <p:nvPr/>
        </p:nvSpPr>
        <p:spPr>
          <a:xfrm>
            <a:off x="6156176" y="836712"/>
            <a:ext cx="1584176" cy="504056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atin typeface="Arial Black" pitchFamily="34" charset="0"/>
              </a:rPr>
              <a:t>2007</a:t>
            </a:r>
            <a:endParaRPr lang="fr-FR" sz="2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3176" y="4392399"/>
            <a:ext cx="4002934" cy="1556881"/>
          </a:xfrm>
        </p:spPr>
        <p:txBody>
          <a:bodyPr>
            <a:noAutofit/>
          </a:bodyPr>
          <a:lstStyle/>
          <a:p>
            <a:pPr algn="ctr"/>
            <a:r>
              <a:rPr lang="fr-FR" sz="3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Aharoni" panose="02010803020104030203" pitchFamily="2" charset="-79"/>
              </a:rPr>
              <a:t>Passage en LEDS de l’ensemble du parc lumineux</a:t>
            </a:r>
            <a:endParaRPr lang="fr-FR" sz="3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Organigramme : Terminateur 6"/>
          <p:cNvSpPr/>
          <p:nvPr/>
        </p:nvSpPr>
        <p:spPr>
          <a:xfrm>
            <a:off x="5292080" y="764704"/>
            <a:ext cx="3096344" cy="504056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atin typeface="Arial Black" pitchFamily="34" charset="0"/>
              </a:rPr>
              <a:t>Depuis 2006</a:t>
            </a:r>
            <a:endParaRPr lang="fr-FR" sz="2400" dirty="0"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316" y="764704"/>
            <a:ext cx="244827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\\Srv\biblio\MartineS\PHOTOS\Travaux\P1010020.JPG"/>
          <p:cNvPicPr>
            <a:picLocks noChangeAspect="1" noChangeArrowheads="1"/>
          </p:cNvPicPr>
          <p:nvPr/>
        </p:nvPicPr>
        <p:blipFill>
          <a:blip r:embed="rId3" cstate="print"/>
          <a:srcRect l="11859" t="7906" r="18472"/>
          <a:stretch>
            <a:fillRect/>
          </a:stretch>
        </p:blipFill>
        <p:spPr bwMode="auto">
          <a:xfrm>
            <a:off x="5457688" y="2996952"/>
            <a:ext cx="2786720" cy="2762784"/>
          </a:xfrm>
          <a:prstGeom prst="rect">
            <a:avLst/>
          </a:prstGeom>
          <a:noFill/>
        </p:spPr>
      </p:pic>
      <p:pic>
        <p:nvPicPr>
          <p:cNvPr id="9" name="Picture 3" descr="C:\Documents and Settings\martineS\Local Settings\Temporary Internet Files\Content.IE5\1G3AROQX\j0438073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569045">
            <a:off x="3130379" y="1317714"/>
            <a:ext cx="1928826" cy="1928826"/>
          </a:xfrm>
          <a:prstGeom prst="rect">
            <a:avLst/>
          </a:prstGeom>
          <a:noFill/>
        </p:spPr>
      </p:pic>
      <p:sp>
        <p:nvSpPr>
          <p:cNvPr id="3" name="AutoShape 2" descr="Résultat de recherche d'images pour &quot;ampoules led dessin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2123728" y="1033572"/>
            <a:ext cx="32727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ln w="6350">
                  <a:solidFill>
                    <a:schemeClr val="accent2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Eclairage Public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942" y="3558493"/>
            <a:ext cx="2067090" cy="697643"/>
          </a:xfrm>
          <a:prstGeom prst="rect">
            <a:avLst/>
          </a:prstGeom>
        </p:spPr>
      </p:pic>
      <p:sp>
        <p:nvSpPr>
          <p:cNvPr id="10" name="Organigramme : Terminateur 9"/>
          <p:cNvSpPr/>
          <p:nvPr/>
        </p:nvSpPr>
        <p:spPr>
          <a:xfrm>
            <a:off x="741281" y="3621319"/>
            <a:ext cx="1548172" cy="504056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atin typeface="Arial Black" pitchFamily="34" charset="0"/>
              </a:rPr>
              <a:t>2017</a:t>
            </a:r>
            <a:endParaRPr lang="fr-FR" sz="2400" dirty="0">
              <a:latin typeface="Arial Black" pitchFamily="34" charset="0"/>
            </a:endParaRP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4849581" y="1521762"/>
            <a:ext cx="4002934" cy="1556881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fr-FR" sz="3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Aharoni" panose="02010803020104030203" pitchFamily="2" charset="-79"/>
              </a:rPr>
              <a:t>Réduction de 40 % de la consommation d’énergie</a:t>
            </a:r>
            <a:endParaRPr lang="fr-FR" sz="3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haroni" panose="02010803020104030203" pitchFamily="2" charset="-79"/>
            </a:endParaRPr>
          </a:p>
        </p:txBody>
      </p:sp>
      <p:sp>
        <p:nvSpPr>
          <p:cNvPr id="6" name="ZoneTexte 5"/>
          <p:cNvSpPr txBox="1"/>
          <p:nvPr/>
        </p:nvSpPr>
        <p:spPr>
          <a:xfrm rot="19746824">
            <a:off x="4102698" y="2712671"/>
            <a:ext cx="1552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7030A0"/>
                </a:solidFill>
              </a:rPr>
              <a:t>Gradateurs </a:t>
            </a:r>
            <a:endParaRPr lang="fr-FR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:\MartineS\PHOTOVOLTAIQUE\HELIOS - Projet Marie-Louise\IMG_666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33867" y="-25400"/>
            <a:ext cx="9211733" cy="6908800"/>
          </a:xfrm>
          <a:prstGeom prst="rect">
            <a:avLst/>
          </a:prstGeom>
          <a:noFill/>
        </p:spPr>
      </p:pic>
      <p:sp>
        <p:nvSpPr>
          <p:cNvPr id="9" name="Ellipse 8"/>
          <p:cNvSpPr/>
          <p:nvPr/>
        </p:nvSpPr>
        <p:spPr>
          <a:xfrm>
            <a:off x="467544" y="4653136"/>
            <a:ext cx="4320480" cy="1872208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539552" y="5733256"/>
            <a:ext cx="4532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Rockwell Extra Bold" pitchFamily="18" charset="0"/>
                <a:ea typeface="Verdana" pitchFamily="34" charset="0"/>
                <a:cs typeface="Verdana" pitchFamily="34" charset="0"/>
              </a:rPr>
              <a:t>HELIO PARC 68</a:t>
            </a:r>
            <a:endParaRPr lang="fr-FR" sz="3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Rockwell Extra Bold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805809" y="388813"/>
            <a:ext cx="6048672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Installation d’un Parc Photovoltaïque sur toitures d’une puissance de 5,3 MW</a:t>
            </a:r>
            <a:endParaRPr lang="fr-FR" sz="2800" b="1" dirty="0"/>
          </a:p>
        </p:txBody>
      </p:sp>
      <p:sp>
        <p:nvSpPr>
          <p:cNvPr id="7" name="Organigramme : Terminateur 6"/>
          <p:cNvSpPr/>
          <p:nvPr/>
        </p:nvSpPr>
        <p:spPr>
          <a:xfrm>
            <a:off x="6876256" y="5661248"/>
            <a:ext cx="1800200" cy="576064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600" dirty="0" smtClean="0">
                <a:latin typeface="Arial Black" pitchFamily="34" charset="0"/>
              </a:rPr>
              <a:t>2012</a:t>
            </a:r>
            <a:endParaRPr lang="fr-FR" sz="2600" dirty="0">
              <a:latin typeface="Arial Black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23528" y="2309971"/>
            <a:ext cx="3779432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latin typeface="Franklin Gothic Demi Cond" panose="020B0706030402020204" pitchFamily="34" charset="0"/>
              </a:rPr>
              <a:t>Projet en cours de 3 centrales  </a:t>
            </a:r>
          </a:p>
          <a:p>
            <a:pPr algn="ctr"/>
            <a:r>
              <a:rPr lang="fr-FR" sz="2400" dirty="0" smtClean="0">
                <a:latin typeface="Franklin Gothic Demi Cond" panose="020B0706030402020204" pitchFamily="34" charset="0"/>
              </a:rPr>
              <a:t>d’une puissance de 9MW</a:t>
            </a:r>
            <a:endParaRPr lang="fr-FR" sz="2400" dirty="0">
              <a:latin typeface="Franklin Gothic Demi Cond" panose="020B07060304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79229"/>
            <a:ext cx="2067090" cy="697643"/>
          </a:xfrm>
          <a:prstGeom prst="rect">
            <a:avLst/>
          </a:prstGeom>
        </p:spPr>
      </p:pic>
      <p:sp>
        <p:nvSpPr>
          <p:cNvPr id="10" name="Organigramme : Terminateur 9"/>
          <p:cNvSpPr/>
          <p:nvPr/>
        </p:nvSpPr>
        <p:spPr>
          <a:xfrm>
            <a:off x="395536" y="1149165"/>
            <a:ext cx="1369640" cy="407627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dirty="0" smtClean="0">
                <a:latin typeface="Arial Black" pitchFamily="34" charset="0"/>
              </a:rPr>
              <a:t>2018</a:t>
            </a:r>
            <a:endParaRPr lang="fr-FR" sz="20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41" y="-18857"/>
            <a:ext cx="9143999" cy="6760225"/>
          </a:xfrm>
          <a:prstGeom prst="rect">
            <a:avLst/>
          </a:prstGeom>
          <a:noFill/>
        </p:spPr>
      </p:pic>
      <p:sp>
        <p:nvSpPr>
          <p:cNvPr id="9" name="Ellipse 8"/>
          <p:cNvSpPr/>
          <p:nvPr/>
        </p:nvSpPr>
        <p:spPr>
          <a:xfrm>
            <a:off x="467544" y="4653136"/>
            <a:ext cx="4320480" cy="1872208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76056" y="260648"/>
            <a:ext cx="3888432" cy="8925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600" b="1" dirty="0" smtClean="0"/>
              <a:t>Autoconsommation DOJO de 40 KW</a:t>
            </a:r>
            <a:endParaRPr lang="fr-FR" sz="2600" b="1" dirty="0"/>
          </a:p>
        </p:txBody>
      </p:sp>
      <p:sp>
        <p:nvSpPr>
          <p:cNvPr id="7" name="Organigramme : Terminateur 6"/>
          <p:cNvSpPr/>
          <p:nvPr/>
        </p:nvSpPr>
        <p:spPr>
          <a:xfrm>
            <a:off x="6660232" y="5661248"/>
            <a:ext cx="2016224" cy="576064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3200" dirty="0" smtClean="0">
                <a:latin typeface="Arial Black" pitchFamily="34" charset="0"/>
              </a:rPr>
              <a:t>2015</a:t>
            </a:r>
            <a:endParaRPr lang="fr-FR" sz="3200" dirty="0">
              <a:latin typeface="Arial Black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9" r="13913"/>
          <a:stretch/>
        </p:blipFill>
        <p:spPr>
          <a:xfrm>
            <a:off x="16858" y="4174910"/>
            <a:ext cx="2232249" cy="25664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/>
          <p:cNvSpPr txBox="1"/>
          <p:nvPr/>
        </p:nvSpPr>
        <p:spPr>
          <a:xfrm>
            <a:off x="49226" y="1204878"/>
            <a:ext cx="365867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9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Création d’une centrale</a:t>
            </a:r>
          </a:p>
          <a:p>
            <a:r>
              <a:rPr lang="fr-FR" sz="19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Villageoise à financement</a:t>
            </a:r>
          </a:p>
          <a:p>
            <a:r>
              <a:rPr lang="fr-FR" sz="19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Participatif</a:t>
            </a:r>
            <a:endParaRPr lang="fr-FR" sz="1900" b="1" dirty="0">
              <a:ln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sz="19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19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Développement du photovoltaïque </a:t>
            </a:r>
          </a:p>
          <a:p>
            <a:r>
              <a:rPr lang="fr-FR" sz="19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autoconsommation et du petit</a:t>
            </a:r>
          </a:p>
          <a:p>
            <a:r>
              <a:rPr lang="fr-FR" sz="19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éolien</a:t>
            </a:r>
            <a:endParaRPr lang="fr-FR" sz="1900" b="1" dirty="0">
              <a:ln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7" y="358102"/>
            <a:ext cx="2067090" cy="69764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714" y="1341647"/>
            <a:ext cx="922451" cy="92245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724128" y="1340768"/>
            <a:ext cx="162558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n w="0"/>
                <a:solidFill>
                  <a:srgbClr val="EE901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Création d’un cadastre solaire</a:t>
            </a:r>
            <a:endParaRPr lang="fr-FR" dirty="0">
              <a:ln w="0"/>
              <a:solidFill>
                <a:srgbClr val="EE901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77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992888" cy="1507608"/>
          </a:xfrm>
        </p:spPr>
        <p:txBody>
          <a:bodyPr>
            <a:noAutofit/>
          </a:bodyPr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/>
            </a:r>
            <a:br>
              <a:rPr lang="fr-FR" sz="2400" dirty="0" smtClean="0">
                <a:solidFill>
                  <a:schemeClr val="tx1"/>
                </a:solidFill>
              </a:rPr>
            </a:br>
            <a:r>
              <a:rPr lang="fr-FR" sz="2800" dirty="0" smtClean="0">
                <a:solidFill>
                  <a:schemeClr val="tx1"/>
                </a:solidFill>
              </a:rPr>
              <a:t>Campagne d’économie d’énergie sur </a:t>
            </a:r>
            <a:br>
              <a:rPr lang="fr-FR" sz="2800" dirty="0" smtClean="0">
                <a:solidFill>
                  <a:schemeClr val="tx1"/>
                </a:solidFill>
              </a:rPr>
            </a:br>
            <a:r>
              <a:rPr lang="fr-FR" sz="2800" dirty="0" smtClean="0">
                <a:solidFill>
                  <a:schemeClr val="tx1"/>
                </a:solidFill>
              </a:rPr>
              <a:t>les bâtiments publics de la commune</a:t>
            </a:r>
            <a:r>
              <a:rPr lang="fr-FR" sz="2400" dirty="0" smtClean="0">
                <a:solidFill>
                  <a:schemeClr val="tx1"/>
                </a:solidFill>
              </a:rPr>
              <a:t/>
            </a:r>
            <a:br>
              <a:rPr lang="fr-FR" sz="2400" dirty="0" smtClean="0">
                <a:solidFill>
                  <a:schemeClr val="tx1"/>
                </a:solidFill>
              </a:rPr>
            </a:b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6" name="Organigramme : Terminateur 5"/>
          <p:cNvSpPr/>
          <p:nvPr/>
        </p:nvSpPr>
        <p:spPr>
          <a:xfrm>
            <a:off x="1763688" y="5157192"/>
            <a:ext cx="6048672" cy="360040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latin typeface="Arial Black" pitchFamily="34" charset="0"/>
              </a:rPr>
              <a:t>2014/2015 : objectif – 10 %</a:t>
            </a:r>
            <a:endParaRPr lang="fr-FR" sz="2000" dirty="0">
              <a:latin typeface="Arial Black" pitchFamily="34" charset="0"/>
            </a:endParaRPr>
          </a:p>
        </p:txBody>
      </p:sp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1077836551"/>
              </p:ext>
            </p:extLst>
          </p:nvPr>
        </p:nvGraphicFramePr>
        <p:xfrm>
          <a:off x="788379" y="1484784"/>
          <a:ext cx="7704856" cy="3544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rganigramme : Terminateur 4"/>
          <p:cNvSpPr/>
          <p:nvPr/>
        </p:nvSpPr>
        <p:spPr>
          <a:xfrm>
            <a:off x="1763688" y="5661248"/>
            <a:ext cx="6048672" cy="360040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latin typeface="Arial Black" pitchFamily="34" charset="0"/>
              </a:rPr>
              <a:t>2016/2017 : résultat – 20 %</a:t>
            </a:r>
            <a:endParaRPr lang="fr-FR" sz="20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PICT0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pic>
        <p:nvPicPr>
          <p:cNvPr id="32772" name="Picture 4" descr="\\Srv\biblio\MartineS\MAISONS FLEURIES\Fleurs 31 juillet 08\PICT01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0"/>
            <a:ext cx="3707904" cy="2780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3528" y="260648"/>
            <a:ext cx="326730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 descr="\\Srv\biblio\MartineS\PHOTOS\Travaux\P1010001.JPG"/>
          <p:cNvPicPr>
            <a:picLocks noChangeAspect="1" noChangeArrowheads="1"/>
          </p:cNvPicPr>
          <p:nvPr/>
        </p:nvPicPr>
        <p:blipFill>
          <a:blip r:embed="rId5" cstate="print"/>
          <a:srcRect l="16020" t="37037" r="26873" b="2928"/>
          <a:stretch>
            <a:fillRect/>
          </a:stretch>
        </p:blipFill>
        <p:spPr bwMode="auto">
          <a:xfrm>
            <a:off x="5436096" y="2780928"/>
            <a:ext cx="3744416" cy="2952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648" y="5229200"/>
            <a:ext cx="7200800" cy="1108122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fr-FR" sz="3200" dirty="0" smtClean="0">
                <a:solidFill>
                  <a:schemeClr val="tx1"/>
                </a:solidFill>
              </a:rPr>
              <a:t>Zéro Pesticides et engrais chimiques depuis 2006</a:t>
            </a:r>
            <a:endParaRPr lang="fr-FR" sz="3200" dirty="0">
              <a:solidFill>
                <a:schemeClr val="tx1"/>
              </a:solidFill>
            </a:endParaRP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6" cstate="print"/>
          <a:srcRect l="20737" t="3226" r="26267"/>
          <a:stretch>
            <a:fillRect/>
          </a:stretch>
        </p:blipFill>
        <p:spPr bwMode="auto">
          <a:xfrm>
            <a:off x="3995936" y="2924944"/>
            <a:ext cx="2000535" cy="25191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99592" y="1700808"/>
            <a:ext cx="78488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</a:rPr>
              <a:t>UNGERSHEIM</a:t>
            </a:r>
          </a:p>
          <a:p>
            <a:r>
              <a:rPr lang="fr-FR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Village en Transition</a:t>
            </a:r>
            <a:endParaRPr lang="fr-FR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b="65522"/>
          <a:stretch>
            <a:fillRect/>
          </a:stretch>
        </p:blipFill>
        <p:spPr bwMode="auto">
          <a:xfrm>
            <a:off x="1000100" y="3571876"/>
            <a:ext cx="7067240" cy="2623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251520" y="836712"/>
            <a:ext cx="871296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500" dirty="0" smtClean="0">
                <a:latin typeface="Berlin Sans FB Demi" pitchFamily="34" charset="0"/>
              </a:rPr>
              <a:t>Construire l’avenir !</a:t>
            </a:r>
            <a:endParaRPr lang="fr-FR" sz="4500" dirty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2924944"/>
            <a:ext cx="3211824" cy="2928958"/>
          </a:xfrm>
        </p:spPr>
        <p:txBody>
          <a:bodyPr>
            <a:normAutofit fontScale="90000"/>
          </a:bodyPr>
          <a:lstStyle/>
          <a:p>
            <a:r>
              <a:rPr lang="fr-FR" sz="2400" dirty="0" smtClean="0">
                <a:solidFill>
                  <a:schemeClr val="tx1"/>
                </a:solidFill>
              </a:rPr>
              <a:t>Remplacement des produits d’entretien issus de la pétrochimie, par une gamme certifiée écologique</a:t>
            </a:r>
            <a:br>
              <a:rPr lang="fr-FR" sz="2400" dirty="0" smtClean="0">
                <a:solidFill>
                  <a:schemeClr val="tx1"/>
                </a:solidFill>
              </a:rPr>
            </a:br>
            <a:endParaRPr lang="fr-FR" sz="2400" dirty="0">
              <a:solidFill>
                <a:schemeClr val="tx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2780928"/>
            <a:ext cx="4464496" cy="3157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268760"/>
            <a:ext cx="1272927" cy="689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/>
          <a:srcRect l="35294" r="7352"/>
          <a:stretch>
            <a:fillRect/>
          </a:stretch>
        </p:blipFill>
        <p:spPr bwMode="auto">
          <a:xfrm>
            <a:off x="6357950" y="548680"/>
            <a:ext cx="928694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/>
          <a:srcRect l="48344"/>
          <a:stretch>
            <a:fillRect/>
          </a:stretch>
        </p:blipFill>
        <p:spPr bwMode="auto">
          <a:xfrm>
            <a:off x="7452320" y="548680"/>
            <a:ext cx="935098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8" name="Picture 8" descr="\\Srv\biblio\MartineS\PRODUITS ENTRETIEN ECOLOGIQUES\Nouvelle imag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571480"/>
            <a:ext cx="3100381" cy="2324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Flèche droite 10"/>
          <p:cNvSpPr/>
          <p:nvPr/>
        </p:nvSpPr>
        <p:spPr>
          <a:xfrm>
            <a:off x="3714744" y="142873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Organigramme : Terminateur 8"/>
          <p:cNvSpPr/>
          <p:nvPr/>
        </p:nvSpPr>
        <p:spPr>
          <a:xfrm>
            <a:off x="2051720" y="5589240"/>
            <a:ext cx="1728192" cy="504056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600" dirty="0" smtClean="0">
                <a:latin typeface="Arial Black" pitchFamily="34" charset="0"/>
              </a:rPr>
              <a:t>2008</a:t>
            </a:r>
            <a:endParaRPr lang="fr-FR" sz="26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995936" y="511762"/>
            <a:ext cx="3980645" cy="16312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+mj-lt"/>
              </a:rPr>
              <a:t>Acquisition de 2 chevaux utilitaires :</a:t>
            </a:r>
          </a:p>
          <a:p>
            <a:pPr algn="ctr"/>
            <a:r>
              <a:rPr lang="fr-FR" sz="3200" b="1" dirty="0" smtClean="0">
                <a:latin typeface="Brush Script MT" panose="03060802040406070304" pitchFamily="66" charset="0"/>
              </a:rPr>
              <a:t>Richelieu et </a:t>
            </a:r>
            <a:r>
              <a:rPr lang="fr-FR" sz="3200" b="1" dirty="0" err="1" smtClean="0">
                <a:latin typeface="Brush Script MT" panose="03060802040406070304" pitchFamily="66" charset="0"/>
              </a:rPr>
              <a:t>Cozak</a:t>
            </a:r>
            <a:endParaRPr lang="fr-FR" sz="3200" b="1" dirty="0" smtClean="0">
              <a:latin typeface="Brush Script MT" panose="03060802040406070304" pitchFamily="66" charset="0"/>
            </a:endParaRPr>
          </a:p>
          <a:p>
            <a:pPr algn="ctr"/>
            <a:r>
              <a:rPr lang="fr-FR" sz="2800" b="1" dirty="0" smtClean="0">
                <a:latin typeface="Berlin Sans FB Demi" panose="020E0802020502020306" pitchFamily="34" charset="0"/>
              </a:rPr>
              <a:t>2008 et 2015</a:t>
            </a:r>
            <a:endParaRPr lang="fr-FR" sz="2800" b="1" dirty="0">
              <a:latin typeface="Berlin Sans FB Demi" panose="020E0802020502020306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1" t="3661" r="12308" b="8357"/>
          <a:stretch/>
        </p:blipFill>
        <p:spPr bwMode="auto">
          <a:xfrm>
            <a:off x="5868144" y="2769256"/>
            <a:ext cx="2880320" cy="2457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0014" y="2496223"/>
            <a:ext cx="922902" cy="589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rganigramme : Terminateur 6"/>
          <p:cNvSpPr/>
          <p:nvPr/>
        </p:nvSpPr>
        <p:spPr>
          <a:xfrm>
            <a:off x="489774" y="3933056"/>
            <a:ext cx="1440160" cy="416091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600" dirty="0" smtClean="0">
                <a:latin typeface="Arial Black" pitchFamily="34" charset="0"/>
              </a:rPr>
              <a:t>2017</a:t>
            </a:r>
            <a:endParaRPr lang="fr-FR" sz="2600" dirty="0">
              <a:latin typeface="Arial Black" pitchFamily="34" charset="0"/>
            </a:endParaRPr>
          </a:p>
        </p:txBody>
      </p:sp>
      <p:pic>
        <p:nvPicPr>
          <p:cNvPr id="10" name="Picture 2" descr="\\Srv\biblio\MartineS\FESTIVAL ECO-EQUITABLE MARCHE BIO 2009\PHOTOS DIAPORAMA\PICT0005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620116" y="663778"/>
            <a:ext cx="1144978" cy="15613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489774" y="5263660"/>
            <a:ext cx="4147062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000" b="1" dirty="0" smtClean="0"/>
              <a:t>Achat </a:t>
            </a:r>
          </a:p>
          <a:p>
            <a:r>
              <a:rPr lang="fr-FR" sz="2000" b="1" dirty="0" smtClean="0"/>
              <a:t>de 2 véhicules  électriques utilitaires</a:t>
            </a:r>
            <a:endParaRPr lang="fr-FR" sz="2000" b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87" y="4532629"/>
            <a:ext cx="1956080" cy="660177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6" r="17572"/>
          <a:stretch/>
        </p:blipFill>
        <p:spPr bwMode="auto">
          <a:xfrm>
            <a:off x="539552" y="548680"/>
            <a:ext cx="3255235" cy="2936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Organigramme : Terminateur 13"/>
          <p:cNvSpPr/>
          <p:nvPr/>
        </p:nvSpPr>
        <p:spPr>
          <a:xfrm>
            <a:off x="2411759" y="634923"/>
            <a:ext cx="1339585" cy="41781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600" dirty="0" smtClean="0">
                <a:latin typeface="Arial Black" pitchFamily="34" charset="0"/>
              </a:rPr>
              <a:t>2008</a:t>
            </a:r>
            <a:endParaRPr lang="fr-FR" sz="2600" dirty="0">
              <a:latin typeface="Arial Black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868144" y="5301208"/>
            <a:ext cx="2906222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/>
              <a:t>Collecte des déchets verts en traction hippomobile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421" y="3633634"/>
            <a:ext cx="3173312" cy="1553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 rot="20083473">
            <a:off x="5896255" y="2971177"/>
            <a:ext cx="105990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 smtClean="0"/>
              <a:t>Projet </a:t>
            </a:r>
            <a:endParaRPr lang="fr-FR" b="1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147" y="4718614"/>
            <a:ext cx="1505618" cy="50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0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71472" y="4581128"/>
            <a:ext cx="4112054" cy="1421306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l"/>
            <a:r>
              <a:rPr lang="fr-FR" sz="2700" b="1" dirty="0" smtClean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</a:rPr>
              <a:t>Rénovation d’une maison de maître en </a:t>
            </a:r>
            <a:r>
              <a:rPr lang="fr-FR" sz="2700" b="1" dirty="0" smtClean="0">
                <a:solidFill>
                  <a:srgbClr val="FF0000"/>
                </a:solidFill>
                <a:latin typeface="Arial Narrow" pitchFamily="34" charset="0"/>
              </a:rPr>
              <a:t>B</a:t>
            </a:r>
            <a:r>
              <a:rPr lang="fr-FR" sz="2700" b="1" dirty="0" smtClean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</a:rPr>
              <a:t>âtiment </a:t>
            </a:r>
            <a:r>
              <a:rPr lang="fr-FR" sz="2700" b="1" dirty="0" smtClean="0">
                <a:solidFill>
                  <a:srgbClr val="FF0000"/>
                </a:solidFill>
                <a:latin typeface="Arial Narrow" pitchFamily="34" charset="0"/>
              </a:rPr>
              <a:t>B</a:t>
            </a:r>
            <a:r>
              <a:rPr lang="fr-FR" sz="2700" b="1" dirty="0" smtClean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</a:rPr>
              <a:t>asse </a:t>
            </a:r>
            <a:r>
              <a:rPr lang="fr-FR" sz="2700" b="1" dirty="0" smtClean="0">
                <a:solidFill>
                  <a:srgbClr val="FF0000"/>
                </a:solidFill>
                <a:latin typeface="Arial Narrow" pitchFamily="34" charset="0"/>
              </a:rPr>
              <a:t>C</a:t>
            </a:r>
            <a:r>
              <a:rPr lang="fr-FR" sz="2700" b="1" dirty="0" smtClean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</a:rPr>
              <a:t>onsommation locatif avec chaufferie bois</a:t>
            </a:r>
          </a:p>
        </p:txBody>
      </p:sp>
      <p:pic>
        <p:nvPicPr>
          <p:cNvPr id="8" name="Picture 3" descr="\\Srv\biblio\MartineS\CHAMPRE-PAVILLON CITOYEN\PHOTOS\_MG_0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545763"/>
            <a:ext cx="2895938" cy="2146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 descr="PICT0158.JPG"/>
          <p:cNvPicPr>
            <a:picLocks noChangeAspect="1"/>
          </p:cNvPicPr>
          <p:nvPr/>
        </p:nvPicPr>
        <p:blipFill rotWithShape="1">
          <a:blip r:embed="rId3" cstate="print"/>
          <a:srcRect b="14702"/>
          <a:stretch/>
        </p:blipFill>
        <p:spPr>
          <a:xfrm>
            <a:off x="5000628" y="4431412"/>
            <a:ext cx="3047989" cy="1949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ZoneTexte 9"/>
          <p:cNvSpPr txBox="1"/>
          <p:nvPr/>
        </p:nvSpPr>
        <p:spPr>
          <a:xfrm>
            <a:off x="1403648" y="2204864"/>
            <a:ext cx="172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Le </a:t>
            </a:r>
            <a:r>
              <a:rPr lang="fr-FR" b="1" dirty="0" err="1" smtClean="0">
                <a:solidFill>
                  <a:schemeClr val="bg1"/>
                </a:solidFill>
              </a:rPr>
              <a:t>Champré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5536" y="2924944"/>
            <a:ext cx="8352928" cy="1413796"/>
          </a:xfrm>
          <a:ln w="190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fr-FR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Réalisation d’un ECO HAMEAU </a:t>
            </a:r>
            <a:r>
              <a:rPr lang="fr-FR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« </a:t>
            </a:r>
            <a:r>
              <a:rPr lang="fr-FR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zéro carbone »</a:t>
            </a:r>
            <a:br>
              <a:rPr lang="fr-FR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</a:br>
            <a:r>
              <a:rPr lang="fr-FR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9 maisons passives</a:t>
            </a:r>
            <a:br>
              <a:rPr lang="fr-FR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</a:br>
            <a:r>
              <a:rPr lang="fr-FR" sz="32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(2</a:t>
            </a:r>
            <a:r>
              <a:rPr lang="fr-FR" sz="3200" baseline="30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ème</a:t>
            </a:r>
            <a:r>
              <a:rPr lang="fr-FR" sz="32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tranche de 15 maisons en 2018)</a:t>
            </a:r>
            <a:endParaRPr lang="fr-FR" sz="32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361" y="546963"/>
            <a:ext cx="3786049" cy="2145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5157192"/>
            <a:ext cx="8255888" cy="86409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fr-FR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howcard Gothic" pitchFamily="82" charset="0"/>
              </a:rPr>
              <a:t>SOUVERAINETE  ALIMENTAIRE</a:t>
            </a:r>
            <a:endParaRPr lang="fr-FR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howcard Gothic" pitchFamily="8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475120"/>
            <a:ext cx="7421478" cy="4178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" t="14646" r="9783" b="8584"/>
          <a:stretch/>
        </p:blipFill>
        <p:spPr>
          <a:xfrm>
            <a:off x="381135" y="1455314"/>
            <a:ext cx="4622913" cy="312581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760" y="3789040"/>
            <a:ext cx="3744416" cy="2808312"/>
          </a:xfrm>
          <a:prstGeom prst="rect">
            <a:avLst/>
          </a:prstGeom>
        </p:spPr>
      </p:pic>
      <p:sp>
        <p:nvSpPr>
          <p:cNvPr id="7" name="Rectangle à coins arrondis 6"/>
          <p:cNvSpPr/>
          <p:nvPr/>
        </p:nvSpPr>
        <p:spPr>
          <a:xfrm>
            <a:off x="323528" y="260648"/>
            <a:ext cx="8496944" cy="1080120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Création d’une  exploitation maraîchère Bio avec chantier d’insertion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8" name="Image 7" descr="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1484784"/>
            <a:ext cx="2976331" cy="2232248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Organigramme : Terminateur 8"/>
          <p:cNvSpPr/>
          <p:nvPr/>
        </p:nvSpPr>
        <p:spPr>
          <a:xfrm>
            <a:off x="4572000" y="3635010"/>
            <a:ext cx="1656184" cy="639639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dirty="0" smtClean="0">
                <a:solidFill>
                  <a:schemeClr val="tx1"/>
                </a:solidFill>
                <a:latin typeface="Arial Black" pitchFamily="34" charset="0"/>
              </a:rPr>
              <a:t>2010</a:t>
            </a:r>
            <a:endParaRPr lang="fr-FR" sz="24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38366" y="4653136"/>
            <a:ext cx="1545602" cy="1487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638" y="4725144"/>
            <a:ext cx="236186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 rot="20431661">
            <a:off x="4217733" y="2205044"/>
            <a:ext cx="4827280" cy="430887"/>
          </a:xfrm>
          <a:prstGeom prst="rect">
            <a:avLst/>
          </a:prstGeom>
          <a:solidFill>
            <a:srgbClr val="E4E91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FF0000"/>
                </a:solidFill>
              </a:rPr>
              <a:t>Les Jardins du Trèfle rouge</a:t>
            </a:r>
            <a:endParaRPr lang="fr-FR" sz="2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147733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323528" y="260648"/>
            <a:ext cx="8496944" cy="1080120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Création d’une REGIE MUNICIPALE AGRICOLE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7504" y="4848542"/>
            <a:ext cx="3240360" cy="18928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33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adley Hand ITC" panose="03070402050302030203" pitchFamily="66" charset="0"/>
              </a:rPr>
              <a:t>Expérimentation d’une agriculture </a:t>
            </a:r>
            <a:r>
              <a:rPr lang="fr-FR" sz="33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adley Hand ITC" panose="03070402050302030203" pitchFamily="66" charset="0"/>
              </a:rPr>
              <a:t>décarbonnée</a:t>
            </a:r>
            <a:endParaRPr lang="fr-FR" sz="3300" b="1" dirty="0" smtClean="0">
              <a:solidFill>
                <a:schemeClr val="tx1"/>
              </a:solidFill>
              <a:latin typeface="Bradley Hand ITC" panose="03070402050302030203" pitchFamily="66" charset="0"/>
            </a:endParaRPr>
          </a:p>
          <a:p>
            <a:r>
              <a:rPr lang="fr-FR" b="1" dirty="0" smtClean="0">
                <a:latin typeface="Bradley Hand ITC" panose="03070402050302030203" pitchFamily="66" charset="0"/>
              </a:rPr>
              <a:t>(en forêt)</a:t>
            </a:r>
            <a:endParaRPr lang="fr-FR" b="1" dirty="0">
              <a:latin typeface="Bradley Hand ITC" panose="03070402050302030203" pitchFamily="66" charset="0"/>
            </a:endParaRPr>
          </a:p>
        </p:txBody>
      </p:sp>
      <p:sp>
        <p:nvSpPr>
          <p:cNvPr id="5" name="Organigramme : Terminateur 4"/>
          <p:cNvSpPr/>
          <p:nvPr/>
        </p:nvSpPr>
        <p:spPr>
          <a:xfrm>
            <a:off x="1979712" y="6381328"/>
            <a:ext cx="1265168" cy="288032"/>
          </a:xfrm>
          <a:prstGeom prst="flowChartTerminator">
            <a:avLst/>
          </a:prstGeom>
          <a:solidFill>
            <a:srgbClr val="159B1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dirty="0" smtClean="0">
                <a:latin typeface="Arial Black" pitchFamily="34" charset="0"/>
              </a:rPr>
              <a:t>2015</a:t>
            </a:r>
            <a:endParaRPr lang="fr-FR" sz="2400" dirty="0">
              <a:latin typeface="Arial Black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124676" y="5715253"/>
            <a:ext cx="5019324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sz="2800" b="1" dirty="0" smtClean="0"/>
              <a:t>Exploitation maraîchère</a:t>
            </a:r>
          </a:p>
          <a:p>
            <a:pPr algn="ctr"/>
            <a:r>
              <a:rPr lang="fr-FR" sz="2800" b="1" dirty="0" smtClean="0"/>
              <a:t>Bio et </a:t>
            </a:r>
            <a:r>
              <a:rPr lang="fr-FR" sz="2800" b="1" dirty="0" err="1" smtClean="0"/>
              <a:t>permacole</a:t>
            </a:r>
            <a:endParaRPr lang="fr-FR" sz="2800" b="1" dirty="0"/>
          </a:p>
        </p:txBody>
      </p:sp>
      <p:sp>
        <p:nvSpPr>
          <p:cNvPr id="7" name="Organigramme : Terminateur 6"/>
          <p:cNvSpPr/>
          <p:nvPr/>
        </p:nvSpPr>
        <p:spPr>
          <a:xfrm>
            <a:off x="5580112" y="5194505"/>
            <a:ext cx="1769224" cy="391745"/>
          </a:xfrm>
          <a:prstGeom prst="flowChartTermina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600" dirty="0" smtClean="0">
                <a:latin typeface="Arial Black" pitchFamily="34" charset="0"/>
              </a:rPr>
              <a:t>2018</a:t>
            </a:r>
            <a:endParaRPr lang="fr-FR" sz="2600" dirty="0">
              <a:latin typeface="Arial Black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51520" y="3640407"/>
            <a:ext cx="4164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erlin Sans FB Demi" panose="020E0802020502020306" pitchFamily="34" charset="0"/>
              </a:rPr>
              <a:t>Agriculture participative</a:t>
            </a:r>
            <a:endParaRPr lang="fr-FR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87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7544" y="476672"/>
            <a:ext cx="8208912" cy="72008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r-FR" sz="2800" dirty="0" smtClean="0">
                <a:ln>
                  <a:solidFill>
                    <a:srgbClr val="00B050"/>
                  </a:solidFill>
                </a:ln>
                <a:solidFill>
                  <a:srgbClr val="8DAD25"/>
                </a:solidFill>
                <a:latin typeface="Arial Black" pitchFamily="34" charset="0"/>
              </a:rPr>
              <a:t>Création d’une </a:t>
            </a:r>
            <a:r>
              <a:rPr lang="fr-FR" sz="2800" dirty="0" err="1" smtClean="0">
                <a:ln>
                  <a:solidFill>
                    <a:srgbClr val="00B050"/>
                  </a:solidFill>
                </a:ln>
                <a:solidFill>
                  <a:srgbClr val="8DAD25"/>
                </a:solidFill>
                <a:latin typeface="Arial Black" pitchFamily="34" charset="0"/>
              </a:rPr>
              <a:t>légumerie</a:t>
            </a:r>
            <a:r>
              <a:rPr lang="fr-FR" sz="2800" dirty="0" smtClean="0">
                <a:ln>
                  <a:solidFill>
                    <a:srgbClr val="00B050"/>
                  </a:solidFill>
                </a:ln>
                <a:solidFill>
                  <a:srgbClr val="8DAD25"/>
                </a:solidFill>
                <a:latin typeface="Arial Black" pitchFamily="34" charset="0"/>
              </a:rPr>
              <a:t>/conserverie </a:t>
            </a:r>
            <a:endParaRPr lang="fr-FR" sz="2800" dirty="0">
              <a:ln>
                <a:solidFill>
                  <a:srgbClr val="00B050"/>
                </a:solidFill>
              </a:ln>
              <a:solidFill>
                <a:srgbClr val="8DAD25"/>
              </a:solidFill>
              <a:latin typeface="Arial Black" pitchFamily="34" charset="0"/>
            </a:endParaRPr>
          </a:p>
        </p:txBody>
      </p:sp>
      <p:pic>
        <p:nvPicPr>
          <p:cNvPr id="46082" name="Picture 2" descr="T:\04-MartineS\VILLES EN TRANSITION\01 - EDITION BROCHURE TRANSITION N2\photos\Action 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1268760"/>
            <a:ext cx="4740123" cy="2664296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3249" r="2281" b="5023"/>
          <a:stretch>
            <a:fillRect/>
          </a:stretch>
        </p:blipFill>
        <p:spPr bwMode="auto">
          <a:xfrm>
            <a:off x="539552" y="2344528"/>
            <a:ext cx="4236010" cy="28126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2" descr="F:\PHOTOS\Potassine\P1010629.JPG"/>
          <p:cNvPicPr>
            <a:picLocks noChangeAspect="1" noChangeArrowheads="1"/>
          </p:cNvPicPr>
          <p:nvPr/>
        </p:nvPicPr>
        <p:blipFill>
          <a:blip r:embed="rId4" cstate="print"/>
          <a:srcRect l="17526" t="3879" r="6807" b="4180"/>
          <a:stretch>
            <a:fillRect/>
          </a:stretch>
        </p:blipFill>
        <p:spPr bwMode="auto">
          <a:xfrm>
            <a:off x="5076056" y="3904361"/>
            <a:ext cx="3626190" cy="24769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Organigramme : Terminateur 14"/>
          <p:cNvSpPr/>
          <p:nvPr/>
        </p:nvSpPr>
        <p:spPr>
          <a:xfrm>
            <a:off x="1547664" y="5301208"/>
            <a:ext cx="1728192" cy="504056"/>
          </a:xfrm>
          <a:prstGeom prst="flowChartTerminator">
            <a:avLst/>
          </a:prstGeom>
          <a:solidFill>
            <a:srgbClr val="3260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800" dirty="0" smtClean="0">
                <a:latin typeface="Arial Black" pitchFamily="34" charset="0"/>
              </a:rPr>
              <a:t>2014</a:t>
            </a:r>
            <a:endParaRPr lang="fr-FR" sz="28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4932040" y="692696"/>
            <a:ext cx="3672408" cy="1656184"/>
          </a:xfrm>
          <a:prstGeom prst="rect">
            <a:avLst/>
          </a:prstGeom>
          <a:solidFill>
            <a:srgbClr val="E4E917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Création</a:t>
            </a:r>
            <a:r>
              <a:rPr kumimoji="0" lang="fr-FR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d’une </a:t>
            </a: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CUISINE collective Bio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8136" name="Picture 8" descr="T:\04-MartineS\LES JARDINS DU TREFLE ROUGE PROJET MARAICHAGE BIO\Projection JTR 2010\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-8164288"/>
            <a:ext cx="3936437" cy="2952328"/>
          </a:xfrm>
          <a:prstGeom prst="rect">
            <a:avLst/>
          </a:prstGeom>
          <a:noFill/>
        </p:spPr>
      </p:pic>
      <p:pic>
        <p:nvPicPr>
          <p:cNvPr id="13" name="Image 12" descr="Pers_recadrée+.jpg"/>
          <p:cNvPicPr>
            <a:picLocks noChangeAspect="1"/>
          </p:cNvPicPr>
          <p:nvPr/>
        </p:nvPicPr>
        <p:blipFill>
          <a:blip r:embed="rId3" cstate="print"/>
          <a:srcRect l="22711" r="9683"/>
          <a:stretch>
            <a:fillRect/>
          </a:stretch>
        </p:blipFill>
        <p:spPr>
          <a:xfrm rot="5400000">
            <a:off x="4905036" y="2375884"/>
            <a:ext cx="3456385" cy="3834426"/>
          </a:xfrm>
          <a:prstGeom prst="rect">
            <a:avLst/>
          </a:prstGeom>
        </p:spPr>
      </p:pic>
      <p:sp>
        <p:nvSpPr>
          <p:cNvPr id="11" name="Organigramme : Terminateur 10"/>
          <p:cNvSpPr/>
          <p:nvPr/>
        </p:nvSpPr>
        <p:spPr>
          <a:xfrm>
            <a:off x="1043608" y="5949280"/>
            <a:ext cx="1728192" cy="504056"/>
          </a:xfrm>
          <a:prstGeom prst="flowChartTerminator">
            <a:avLst/>
          </a:prstGeom>
          <a:solidFill>
            <a:srgbClr val="159B1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800" dirty="0" smtClean="0">
                <a:latin typeface="Arial Black" pitchFamily="34" charset="0"/>
              </a:rPr>
              <a:t>2013</a:t>
            </a:r>
            <a:endParaRPr lang="fr-FR" sz="2800" dirty="0">
              <a:latin typeface="Arial Black" pitchFamily="34" charset="0"/>
            </a:endParaRPr>
          </a:p>
        </p:txBody>
      </p:sp>
      <p:pic>
        <p:nvPicPr>
          <p:cNvPr id="8" name="Image 7" descr="CANTINE BI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7" y="3851078"/>
            <a:ext cx="4248472" cy="2026194"/>
          </a:xfrm>
          <a:prstGeom prst="rect">
            <a:avLst/>
          </a:prstGeom>
        </p:spPr>
      </p:pic>
      <p:pic>
        <p:nvPicPr>
          <p:cNvPr id="9" name="Picture 3" descr="\\Srv\biblio\MartineS\FESTIVAL ECO-EQUITABLE MARCHE BIO 2009\PHOTOS DIAPORAMA\PICT0110.JPG"/>
          <p:cNvPicPr>
            <a:picLocks noChangeAspect="1" noChangeArrowheads="1"/>
          </p:cNvPicPr>
          <p:nvPr/>
        </p:nvPicPr>
        <p:blipFill>
          <a:blip r:embed="rId5" cstate="print"/>
          <a:srcRect t="19864"/>
          <a:stretch>
            <a:fillRect/>
          </a:stretch>
        </p:blipFill>
        <p:spPr bwMode="auto">
          <a:xfrm>
            <a:off x="467544" y="548680"/>
            <a:ext cx="4320480" cy="259669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ZoneTexte 1"/>
          <p:cNvSpPr txBox="1"/>
          <p:nvPr/>
        </p:nvSpPr>
        <p:spPr>
          <a:xfrm>
            <a:off x="539552" y="2996713"/>
            <a:ext cx="405912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b="1" dirty="0" smtClean="0"/>
              <a:t>Repas 100 % bio depuis 2009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29" y="3645023"/>
            <a:ext cx="4375636" cy="272706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645024"/>
            <a:ext cx="3940432" cy="275615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926394"/>
            <a:ext cx="2248864" cy="1445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461445" y="1268760"/>
            <a:ext cx="8316821" cy="187220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dk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fr-FR" sz="2800" dirty="0" smtClean="0">
                <a:solidFill>
                  <a:srgbClr val="C00000"/>
                </a:solidFill>
                <a:effectLst/>
                <a:latin typeface="Eras Bold ITC" panose="020B0907030504020204" pitchFamily="34" charset="0"/>
              </a:rPr>
              <a:t>Construction d’un bâtiment à énergie positive abritant :</a:t>
            </a:r>
          </a:p>
          <a:p>
            <a:pPr algn="ctr"/>
            <a:r>
              <a:rPr lang="fr-FR" sz="2800" dirty="0">
                <a:effectLst/>
                <a:latin typeface="Franklin Gothic Demi" panose="020B0703020102020204" pitchFamily="34" charset="0"/>
              </a:rPr>
              <a:t>U</a:t>
            </a:r>
            <a:r>
              <a:rPr lang="fr-FR" sz="2800" dirty="0" smtClean="0">
                <a:effectLst/>
                <a:latin typeface="Franklin Gothic Demi" panose="020B0703020102020204" pitchFamily="34" charset="0"/>
              </a:rPr>
              <a:t>ne micro malterie-brasserie</a:t>
            </a:r>
          </a:p>
          <a:p>
            <a:pPr algn="ctr"/>
            <a:r>
              <a:rPr lang="fr-FR" sz="2800" dirty="0" smtClean="0">
                <a:effectLst/>
                <a:latin typeface="Franklin Gothic Demi" panose="020B0703020102020204" pitchFamily="34" charset="0"/>
              </a:rPr>
              <a:t>Un pressoir à fruits</a:t>
            </a:r>
            <a:endParaRPr lang="fr-FR" sz="2800" dirty="0">
              <a:effectLst/>
              <a:latin typeface="Franklin Gothic Demi" panose="020B07030201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713" y="476672"/>
            <a:ext cx="2067090" cy="69764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365104"/>
            <a:ext cx="1860798" cy="18607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351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aire les courses sans emballages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4664" y="548680"/>
            <a:ext cx="4730525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9" t="5901" r="1962" b="13250"/>
          <a:stretch/>
        </p:blipFill>
        <p:spPr>
          <a:xfrm>
            <a:off x="474664" y="3789040"/>
            <a:ext cx="3666436" cy="252067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43608" y="3356992"/>
            <a:ext cx="7272808" cy="584775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latin typeface="Franklin Gothic Demi Cond" panose="020B0706030402020204" pitchFamily="34" charset="0"/>
              </a:rPr>
              <a:t>EPICERIE EN VRAC participative et solidaire</a:t>
            </a:r>
            <a:endParaRPr lang="fr-FR" sz="3200" b="1" dirty="0">
              <a:latin typeface="Franklin Gothic Demi Cond" panose="020B070603040202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597" y="4104426"/>
            <a:ext cx="3293538" cy="212512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554" y="640222"/>
            <a:ext cx="2067090" cy="69764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220072" y="1583504"/>
            <a:ext cx="354776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500" dirty="0" smtClean="0">
                <a:latin typeface="Aharoni" panose="02010803020104030203" pitchFamily="2" charset="-79"/>
                <a:cs typeface="Aharoni" panose="02010803020104030203" pitchFamily="2" charset="-79"/>
              </a:rPr>
              <a:t>Bâtiment à </a:t>
            </a:r>
          </a:p>
          <a:p>
            <a:r>
              <a:rPr lang="fr-FR" sz="3500" dirty="0" smtClean="0">
                <a:latin typeface="Aharoni" panose="02010803020104030203" pitchFamily="2" charset="-79"/>
                <a:cs typeface="Aharoni" panose="02010803020104030203" pitchFamily="2" charset="-79"/>
              </a:rPr>
              <a:t>énergie positive</a:t>
            </a:r>
            <a:endParaRPr lang="fr-FR" sz="35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2671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5157192"/>
            <a:ext cx="8183880" cy="676656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fr-FR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Showcard Gothic" pitchFamily="82" charset="0"/>
              </a:rPr>
              <a:t>AUTONOMIE  INTELLECTUELLE</a:t>
            </a:r>
            <a:endParaRPr lang="fr-FR" sz="4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Showcard Gothic" pitchFamily="82" charset="0"/>
            </a:endParaRPr>
          </a:p>
        </p:txBody>
      </p:sp>
      <p:pic>
        <p:nvPicPr>
          <p:cNvPr id="4" name="Image 3" descr="MP9004386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476672"/>
            <a:ext cx="6400800" cy="4248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2706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rganigramme : Terminateur 10"/>
          <p:cNvSpPr/>
          <p:nvPr/>
        </p:nvSpPr>
        <p:spPr>
          <a:xfrm>
            <a:off x="6948264" y="548680"/>
            <a:ext cx="1728192" cy="504056"/>
          </a:xfrm>
          <a:prstGeom prst="flowChartTerminator">
            <a:avLst/>
          </a:prstGeom>
          <a:solidFill>
            <a:srgbClr val="3260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800" dirty="0" smtClean="0">
                <a:latin typeface="Arial Black" pitchFamily="34" charset="0"/>
              </a:rPr>
              <a:t>2015</a:t>
            </a:r>
            <a:endParaRPr lang="fr-FR" sz="2800" dirty="0">
              <a:latin typeface="Arial Black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5901" r="190" b="22700"/>
          <a:stretch/>
        </p:blipFill>
        <p:spPr>
          <a:xfrm>
            <a:off x="395536" y="1124744"/>
            <a:ext cx="8298999" cy="489654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619672" y="764704"/>
            <a:ext cx="5184576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FERME DU KOHLACKER</a:t>
            </a:r>
            <a:endParaRPr lang="fr-FR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339752" y="602128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Maison des Natures et des cultures</a:t>
            </a:r>
            <a:endParaRPr lang="fr-F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100_2878.JPG"/>
          <p:cNvPicPr>
            <a:picLocks noChangeAspect="1"/>
          </p:cNvPicPr>
          <p:nvPr/>
        </p:nvPicPr>
        <p:blipFill>
          <a:blip r:embed="rId3" cstate="print"/>
          <a:srcRect l="5468" t="37075"/>
          <a:stretch>
            <a:fillRect/>
          </a:stretch>
        </p:blipFill>
        <p:spPr>
          <a:xfrm>
            <a:off x="395536" y="332656"/>
            <a:ext cx="8231903" cy="3643337"/>
          </a:xfrm>
          <a:prstGeom prst="rect">
            <a:avLst/>
          </a:prstGeom>
        </p:spPr>
      </p:pic>
      <p:pic>
        <p:nvPicPr>
          <p:cNvPr id="11059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284984"/>
            <a:ext cx="211179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683568" y="5157192"/>
            <a:ext cx="7776864" cy="14465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/>
              <a:t>Création de conseils participatifs ouverts, un conseil de sages, </a:t>
            </a:r>
            <a:r>
              <a:rPr lang="fr-FR" sz="2200" b="1" dirty="0" smtClean="0">
                <a:solidFill>
                  <a:srgbClr val="FF0000"/>
                </a:solidFill>
              </a:rPr>
              <a:t>un conseil participatif des enfants</a:t>
            </a:r>
            <a:r>
              <a:rPr lang="fr-FR" sz="2200" b="1" dirty="0" smtClean="0"/>
              <a:t>, un jury citoyen.</a:t>
            </a:r>
          </a:p>
          <a:p>
            <a:pPr algn="ctr"/>
            <a:r>
              <a:rPr lang="fr-FR" sz="2200" b="1" dirty="0" smtClean="0"/>
              <a:t>Organisation de forums citoyens</a:t>
            </a:r>
            <a:endParaRPr lang="fr-FR" sz="2200" b="1" dirty="0"/>
          </a:p>
        </p:txBody>
      </p:sp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1979712" y="3573016"/>
            <a:ext cx="6659080" cy="1684784"/>
          </a:xfrm>
        </p:spPr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DEMOCRATIE PARTICIPATIVE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Organigramme : Terminateur 7"/>
          <p:cNvSpPr/>
          <p:nvPr/>
        </p:nvSpPr>
        <p:spPr>
          <a:xfrm>
            <a:off x="1547664" y="4509120"/>
            <a:ext cx="1584176" cy="504056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atin typeface="Arial Black" pitchFamily="34" charset="0"/>
              </a:rPr>
              <a:t>2009</a:t>
            </a:r>
            <a:endParaRPr lang="fr-FR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0967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3491880" cy="232792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432" y="476672"/>
            <a:ext cx="4860032" cy="324103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788024" y="3539330"/>
            <a:ext cx="3528392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Chantiers citoyens participatifs</a:t>
            </a:r>
            <a:endParaRPr lang="fr-FR" sz="2800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0" t="14232" r="8534"/>
          <a:stretch/>
        </p:blipFill>
        <p:spPr>
          <a:xfrm>
            <a:off x="683568" y="3068960"/>
            <a:ext cx="3744416" cy="2905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3635896" y="4924325"/>
            <a:ext cx="5175796" cy="141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fr-FR" sz="4300" b="1" dirty="0" smtClean="0">
                <a:solidFill>
                  <a:srgbClr val="FF0000"/>
                </a:solidFill>
              </a:rPr>
              <a:t>DEMOCRATIE PARTICIPATIVE</a:t>
            </a:r>
            <a:endParaRPr lang="fr-FR" sz="4300" b="1" dirty="0"/>
          </a:p>
        </p:txBody>
      </p:sp>
    </p:spTree>
    <p:extLst>
      <p:ext uri="{BB962C8B-B14F-4D97-AF65-F5344CB8AC3E}">
        <p14:creationId xmlns:p14="http://schemas.microsoft.com/office/powerpoint/2010/main" val="96431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gers terr équit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2852936"/>
            <a:ext cx="5625021" cy="3744416"/>
          </a:xfrm>
          <a:prstGeom prst="rect">
            <a:avLst/>
          </a:prstGeom>
        </p:spPr>
      </p:pic>
      <p:pic>
        <p:nvPicPr>
          <p:cNvPr id="49154" name="Picture 2" descr="http://www.territoires-ce.fr/public/Phototh%C3%A8que/Produits/Copyright_Max_Havelaar_France_-_1_2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60648"/>
            <a:ext cx="2641799" cy="1981349"/>
          </a:xfrm>
          <a:prstGeom prst="rect">
            <a:avLst/>
          </a:prstGeom>
          <a:noFill/>
        </p:spPr>
      </p:pic>
      <p:pic>
        <p:nvPicPr>
          <p:cNvPr id="49156" name="Picture 4" descr="http://www.territoires-ce.fr/public/Phototh%C3%A8que/Produits/Copyright_Max_Havelaar_France_-_1_2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27852" y="260648"/>
            <a:ext cx="2688298" cy="2016224"/>
          </a:xfrm>
          <a:prstGeom prst="rect">
            <a:avLst/>
          </a:prstGeom>
          <a:noFill/>
        </p:spPr>
      </p:pic>
      <p:pic>
        <p:nvPicPr>
          <p:cNvPr id="49158" name="Picture 6" descr="http://www.territoires-ce.fr/public/Phototh%C3%A8que/Producteurs/Copyright_Max_Havelaar_France_-_1_484.JP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95536" y="260648"/>
            <a:ext cx="2732089" cy="2049067"/>
          </a:xfrm>
          <a:prstGeom prst="rect">
            <a:avLst/>
          </a:prstGeom>
          <a:noFill/>
        </p:spPr>
      </p:pic>
      <p:pic>
        <p:nvPicPr>
          <p:cNvPr id="49160" name="Picture 8" descr="http://www.territoires-ce.fr/public/Phototh%C3%A8que/Produits/Copyright_Max_Havelaar_France_-_1_36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2492896"/>
            <a:ext cx="2016224" cy="2688298"/>
          </a:xfrm>
          <a:prstGeom prst="rect">
            <a:avLst/>
          </a:prstGeom>
          <a:noFill/>
        </p:spPr>
      </p:pic>
      <p:pic>
        <p:nvPicPr>
          <p:cNvPr id="49162" name="Picture 10" descr="http://www.territoires-ce.fr/public/Phototh%C3%A8que/Produits/Copyright_Max_Havelaar_France_-_1_2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5229200"/>
            <a:ext cx="2045354" cy="1465982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467544" y="1844824"/>
            <a:ext cx="8208912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b="1" dirty="0" smtClean="0"/>
              <a:t>Ungersheim  obtient le titre national de TERRITOIRE DE COMMERCE EQUITABLE</a:t>
            </a:r>
            <a:endParaRPr lang="fr-FR" sz="2800" b="1" dirty="0"/>
          </a:p>
        </p:txBody>
      </p:sp>
      <p:pic>
        <p:nvPicPr>
          <p:cNvPr id="11" name="Picture 1" descr="logo_TCE-candidat"/>
          <p:cNvPicPr>
            <a:picLocks noChangeAspect="1" noChangeArrowheads="1"/>
          </p:cNvPicPr>
          <p:nvPr/>
        </p:nvPicPr>
        <p:blipFill>
          <a:blip r:embed="rId9" cstate="print"/>
          <a:srcRect b="22222"/>
          <a:stretch>
            <a:fillRect/>
          </a:stretch>
        </p:blipFill>
        <p:spPr bwMode="auto">
          <a:xfrm>
            <a:off x="683568" y="476672"/>
            <a:ext cx="2050023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rganigramme : Terminateur 11"/>
          <p:cNvSpPr/>
          <p:nvPr/>
        </p:nvSpPr>
        <p:spPr>
          <a:xfrm>
            <a:off x="4427984" y="5877272"/>
            <a:ext cx="1584176" cy="504056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atin typeface="Arial Black" pitchFamily="34" charset="0"/>
              </a:rPr>
              <a:t>2010</a:t>
            </a:r>
            <a:endParaRPr lang="fr-FR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67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5381766"/>
            <a:ext cx="7643866" cy="1071570"/>
          </a:xfrm>
          <a:solidFill>
            <a:srgbClr val="92D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sz="3100" dirty="0" smtClean="0"/>
              <a:t>Habitat et alimentation écologiques pour tous !</a:t>
            </a:r>
            <a:endParaRPr lang="fr-FR" sz="3100" dirty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27" name="Image 1" descr="..\..\..\..\..\Schwartz\Mes documents\Mes images\solei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8732" y="571480"/>
            <a:ext cx="2180432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500034" y="404664"/>
            <a:ext cx="5715040" cy="18466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 Cond" pitchFamily="34" charset="0"/>
                <a:ea typeface="Calibri" pitchFamily="34" charset="0"/>
                <a:cs typeface="Times New Roman" pitchFamily="18" charset="0"/>
              </a:rPr>
              <a:t>FESTIVAL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 Cond" pitchFamily="34" charset="0"/>
                <a:ea typeface="Calibri" pitchFamily="34" charset="0"/>
                <a:cs typeface="Times New Roman" pitchFamily="18" charset="0"/>
              </a:rPr>
              <a:t> ECO/EQUITABLE </a:t>
            </a:r>
            <a:endParaRPr kumimoji="0" lang="fr-F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 Cond" pitchFamily="34" charset="0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cript MT Bold" pitchFamily="66" charset="0"/>
                <a:ea typeface="Calibri" pitchFamily="34" charset="0"/>
                <a:cs typeface="Times New Roman" pitchFamily="18" charset="0"/>
              </a:rPr>
              <a:t>Bio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Script MT Bold" pitchFamily="66" charset="0"/>
                <a:ea typeface="Calibri" pitchFamily="34" charset="0"/>
                <a:cs typeface="Times New Roman" pitchFamily="18" charset="0"/>
              </a:rPr>
              <a:t>Ungersheim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Script MT Bold" pitchFamily="66" charset="0"/>
                <a:ea typeface="Calibri" pitchFamily="34" charset="0"/>
                <a:cs typeface="Times New Roman" pitchFamily="18" charset="0"/>
              </a:rPr>
              <a:t>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Depuis 2004</a:t>
            </a:r>
            <a:endParaRPr kumimoji="0" 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401" name="Picture 1" descr="H:\101_02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355110"/>
            <a:ext cx="4322276" cy="2874090"/>
          </a:xfrm>
          <a:prstGeom prst="rect">
            <a:avLst/>
          </a:prstGeom>
          <a:noFill/>
        </p:spPr>
      </p:pic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" name="Picture 1" descr="H:\101_0285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922549" y="2348880"/>
            <a:ext cx="3681899" cy="2448272"/>
          </a:xfrm>
          <a:prstGeom prst="rect">
            <a:avLst/>
          </a:prstGeom>
          <a:noFill/>
        </p:spPr>
      </p:pic>
      <p:sp>
        <p:nvSpPr>
          <p:cNvPr id="12" name="Rectangle avec flèche vers le bas 11"/>
          <p:cNvSpPr/>
          <p:nvPr/>
        </p:nvSpPr>
        <p:spPr>
          <a:xfrm>
            <a:off x="4499992" y="4293096"/>
            <a:ext cx="2357454" cy="127159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latin typeface="Berlin Sans FB Demi" pitchFamily="34" charset="0"/>
              </a:rPr>
              <a:t>95 exposants</a:t>
            </a:r>
            <a:endParaRPr lang="fr-FR" sz="2800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8839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 t="6288" r="2671" b="6815"/>
          <a:stretch>
            <a:fillRect/>
          </a:stretch>
        </p:blipFill>
        <p:spPr bwMode="auto">
          <a:xfrm rot="5400000">
            <a:off x="1187623" y="1556792"/>
            <a:ext cx="612068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E:\Nature\254 ++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165271" y="2420888"/>
            <a:ext cx="2583193" cy="1728192"/>
          </a:xfrm>
          <a:prstGeom prst="rect">
            <a:avLst/>
          </a:prstGeom>
          <a:noFill/>
        </p:spPr>
      </p:pic>
      <p:pic>
        <p:nvPicPr>
          <p:cNvPr id="5" name="Picture 8" descr="E:\BELLES PHOTOS\Le Cuivrée écarlate_115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364088" y="4221088"/>
            <a:ext cx="3363856" cy="2234890"/>
          </a:xfrm>
          <a:prstGeom prst="rect">
            <a:avLst/>
          </a:prstGeom>
          <a:noFill/>
        </p:spPr>
      </p:pic>
      <p:pic>
        <p:nvPicPr>
          <p:cNvPr id="6" name="Image 5" descr="Dytique bordé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5193196"/>
            <a:ext cx="1584176" cy="1188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 descr="Gagea_lutea_5312.JPG"/>
          <p:cNvPicPr>
            <a:picLocks noChangeAspect="1"/>
          </p:cNvPicPr>
          <p:nvPr/>
        </p:nvPicPr>
        <p:blipFill>
          <a:blip r:embed="rId7" cstate="print"/>
          <a:srcRect l="20096" r="28078" b="17254"/>
          <a:stretch>
            <a:fillRect/>
          </a:stretch>
        </p:blipFill>
        <p:spPr>
          <a:xfrm>
            <a:off x="6156176" y="404664"/>
            <a:ext cx="2520280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539552" y="476672"/>
            <a:ext cx="2808312" cy="224676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chemeClr val="tx1"/>
                </a:solidFill>
                <a:latin typeface="Arial Black" pitchFamily="34" charset="0"/>
              </a:rPr>
              <a:t>Elaboration  d’un atlas communal </a:t>
            </a:r>
          </a:p>
          <a:p>
            <a:r>
              <a:rPr lang="fr-FR" sz="2800" dirty="0" smtClean="0">
                <a:solidFill>
                  <a:schemeClr val="tx1"/>
                </a:solidFill>
                <a:latin typeface="Arial Black" pitchFamily="34" charset="0"/>
              </a:rPr>
              <a:t>de la biodiversité !</a:t>
            </a:r>
            <a:endParaRPr lang="fr-FR" sz="28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9" name="Image 8" descr="Hibou moyen duc archive JBF.jpg"/>
          <p:cNvPicPr>
            <a:picLocks noChangeAspect="1"/>
          </p:cNvPicPr>
          <p:nvPr/>
        </p:nvPicPr>
        <p:blipFill>
          <a:blip r:embed="rId8" cstate="print"/>
          <a:srcRect l="14637" r="12180"/>
          <a:stretch>
            <a:fillRect/>
          </a:stretch>
        </p:blipFill>
        <p:spPr>
          <a:xfrm>
            <a:off x="323528" y="4221088"/>
            <a:ext cx="2476427" cy="2255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 descr="martin pecheur.bmp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63688" y="2780928"/>
            <a:ext cx="1383418" cy="1042175"/>
          </a:xfrm>
          <a:prstGeom prst="rect">
            <a:avLst/>
          </a:prstGeom>
        </p:spPr>
      </p:pic>
      <p:sp>
        <p:nvSpPr>
          <p:cNvPr id="11" name="Organigramme : Terminateur 10"/>
          <p:cNvSpPr/>
          <p:nvPr/>
        </p:nvSpPr>
        <p:spPr>
          <a:xfrm>
            <a:off x="251520" y="3573016"/>
            <a:ext cx="1584176" cy="504056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atin typeface="Arial Black" pitchFamily="34" charset="0"/>
              </a:rPr>
              <a:t>2011</a:t>
            </a:r>
            <a:endParaRPr lang="fr-FR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32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00699.JPG"/>
          <p:cNvPicPr>
            <a:picLocks noChangeAspect="1"/>
          </p:cNvPicPr>
          <p:nvPr/>
        </p:nvPicPr>
        <p:blipFill>
          <a:blip r:embed="rId3" cstate="print"/>
          <a:srcRect l="3538" t="16529" r="3538" b="7074"/>
          <a:stretch>
            <a:fillRect/>
          </a:stretch>
        </p:blipFill>
        <p:spPr>
          <a:xfrm>
            <a:off x="323528" y="1628800"/>
            <a:ext cx="8496944" cy="3888432"/>
          </a:xfrm>
          <a:prstGeom prst="rect">
            <a:avLst/>
          </a:prstGeom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32656"/>
            <a:ext cx="849694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467544" y="5445224"/>
            <a:ext cx="8208912" cy="919401"/>
          </a:xfrm>
          <a:prstGeom prst="roundRect">
            <a:avLst/>
          </a:prstGeom>
          <a:solidFill>
            <a:srgbClr val="E9ED41"/>
          </a:solidFill>
          <a:ln w="57150">
            <a:solidFill>
              <a:srgbClr val="159B1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300" dirty="0" smtClean="0">
                <a:latin typeface="Berlin Sans FB Demi" pitchFamily="34" charset="0"/>
              </a:rPr>
              <a:t>Ungersheim devient </a:t>
            </a:r>
            <a:r>
              <a:rPr lang="fr-FR" sz="48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Brush Script MT" pitchFamily="66" charset="0"/>
              </a:rPr>
              <a:t>Commune du Monde</a:t>
            </a:r>
            <a:endParaRPr lang="fr-FR" sz="2800" dirty="0">
              <a:latin typeface="Berlin Sans FB Demi" pitchFamily="34" charset="0"/>
            </a:endParaRPr>
          </a:p>
        </p:txBody>
      </p:sp>
      <p:sp>
        <p:nvSpPr>
          <p:cNvPr id="5" name="Organigramme : Terminateur 4"/>
          <p:cNvSpPr/>
          <p:nvPr/>
        </p:nvSpPr>
        <p:spPr>
          <a:xfrm>
            <a:off x="6876256" y="2060848"/>
            <a:ext cx="1584176" cy="504056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atin typeface="Arial Black" pitchFamily="34" charset="0"/>
              </a:rPr>
              <a:t>2011</a:t>
            </a:r>
            <a:endParaRPr lang="fr-FR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1666</TotalTime>
  <Words>417</Words>
  <Application>Microsoft Office PowerPoint</Application>
  <PresentationFormat>Affichage à l'écran (4:3)</PresentationFormat>
  <Paragraphs>124</Paragraphs>
  <Slides>30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21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52" baseType="lpstr">
      <vt:lpstr>Aharoni</vt:lpstr>
      <vt:lpstr>Arial</vt:lpstr>
      <vt:lpstr>Arial Black</vt:lpstr>
      <vt:lpstr>Arial Narrow</vt:lpstr>
      <vt:lpstr>Arial Rounded MT Bold</vt:lpstr>
      <vt:lpstr>Berlin Sans FB Demi</vt:lpstr>
      <vt:lpstr>Bernard MT Condensed</vt:lpstr>
      <vt:lpstr>Bradley Hand ITC</vt:lpstr>
      <vt:lpstr>Brush Script MT</vt:lpstr>
      <vt:lpstr>Calibri</vt:lpstr>
      <vt:lpstr>Eras Bold ITC</vt:lpstr>
      <vt:lpstr>Forte</vt:lpstr>
      <vt:lpstr>Franklin Gothic Demi</vt:lpstr>
      <vt:lpstr>Franklin Gothic Demi Cond</vt:lpstr>
      <vt:lpstr>Franklin Gothic Medium Cond</vt:lpstr>
      <vt:lpstr>Rockwell Extra Bold</vt:lpstr>
      <vt:lpstr>Script MT Bold</vt:lpstr>
      <vt:lpstr>Showcard Gothic</vt:lpstr>
      <vt:lpstr>Times New Roman</vt:lpstr>
      <vt:lpstr>Verdana</vt:lpstr>
      <vt:lpstr>Wingdings 2</vt:lpstr>
      <vt:lpstr>Aspect</vt:lpstr>
      <vt:lpstr>Commune d’Ungersheim</vt:lpstr>
      <vt:lpstr>Présentation PowerPoint</vt:lpstr>
      <vt:lpstr>AUTONOMIE  INTELLECTUELLE</vt:lpstr>
      <vt:lpstr>DEMOCRATIE PARTICIPATIVE</vt:lpstr>
      <vt:lpstr>Présentation PowerPoint</vt:lpstr>
      <vt:lpstr>Présentation PowerPoint</vt:lpstr>
      <vt:lpstr> Habitat et alimentation écologiques pour tous !</vt:lpstr>
      <vt:lpstr>Présentation PowerPoint</vt:lpstr>
      <vt:lpstr>Présentation PowerPoint</vt:lpstr>
      <vt:lpstr>Présentation PowerPoint</vt:lpstr>
      <vt:lpstr> Création d’une MONNAIE LOCALE CITOYENNE !</vt:lpstr>
      <vt:lpstr>INDEPENDANCE ENERGETIQUE</vt:lpstr>
      <vt:lpstr>Solaire thermique PISCINE  120 m2</vt:lpstr>
      <vt:lpstr>Construction d’une chaufferie bois  de 540 kw avec réseau de chaleur alimentant piscine, groupe scolaire,  espaces culturel et sportif (7 bâtiments municipaux) </vt:lpstr>
      <vt:lpstr>Passage en LEDS de l’ensemble du parc lumineux</vt:lpstr>
      <vt:lpstr>Présentation PowerPoint</vt:lpstr>
      <vt:lpstr>Présentation PowerPoint</vt:lpstr>
      <vt:lpstr> Campagne d’économie d’énergie sur  les bâtiments publics de la commune </vt:lpstr>
      <vt:lpstr>Zéro Pesticides et engrais chimiques depuis 2006</vt:lpstr>
      <vt:lpstr>Remplacement des produits d’entretien issus de la pétrochimie, par une gamme certifiée écologique </vt:lpstr>
      <vt:lpstr>Présentation PowerPoint</vt:lpstr>
      <vt:lpstr>Réalisation d’un ECO HAMEAU « zéro carbone » 9 maisons passives (2ème tranche de 15 maisons en 2018)</vt:lpstr>
      <vt:lpstr>SOUVERAINETE  ALIMENTAIRE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MAXDATA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Votre nom d'utilisateur</dc:creator>
  <cp:lastModifiedBy>Nathalie NF. Fernandez</cp:lastModifiedBy>
  <cp:revision>250</cp:revision>
  <dcterms:created xsi:type="dcterms:W3CDTF">2009-05-27T13:21:58Z</dcterms:created>
  <dcterms:modified xsi:type="dcterms:W3CDTF">2018-05-23T12:30:34Z</dcterms:modified>
</cp:coreProperties>
</file>