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91" r:id="rId4"/>
    <p:sldId id="260" r:id="rId5"/>
    <p:sldId id="276" r:id="rId6"/>
    <p:sldId id="284" r:id="rId7"/>
    <p:sldId id="277" r:id="rId8"/>
    <p:sldId id="275" r:id="rId9"/>
    <p:sldId id="290" r:id="rId10"/>
    <p:sldId id="289" r:id="rId11"/>
    <p:sldId id="292" r:id="rId12"/>
    <p:sldId id="28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0" autoAdjust="0"/>
  </p:normalViewPr>
  <p:slideViewPr>
    <p:cSldViewPr>
      <p:cViewPr varScale="1">
        <p:scale>
          <a:sx n="90" d="100"/>
          <a:sy n="9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moine\Mes%20documents\Articles%202016\R%20RGE%2016\Synthese-cooperations-R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moine\Mes%20documents\Articles%202016\R%20RGE%2016\Synthese-cooperations-R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91-4B0A-A0ED-A420AEFC53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91-4B0A-A0ED-A420AEFC53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91-4B0A-A0ED-A420AEFC53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91-4B0A-A0ED-A420AEFC53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91-4B0A-A0ED-A420AEFC53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A91-4B0A-A0ED-A420AEFC53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A91-4B0A-A0ED-A420AEFC53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A91-4B0A-A0ED-A420AEFC531D}"/>
              </c:ext>
            </c:extLst>
          </c:dPt>
          <c:dLbls>
            <c:dLbl>
              <c:idx val="0"/>
              <c:layout>
                <c:manualLayout>
                  <c:x val="1.5823381452318461E-2"/>
                  <c:y val="6.406064610074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91-4B0A-A0ED-A420AEFC53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008858267716534E-2"/>
                  <c:y val="-5.577068277424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91-4B0A-A0ED-A420AEFC53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30271216097989E-2"/>
                  <c:y val="5.469879193183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A91-4B0A-A0ED-A420AEFC53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Feuil1!$E$92:$E$99</c:f>
              <c:strCache>
                <c:ptCount val="8"/>
                <c:pt idx="0">
                  <c:v>Culture</c:v>
                </c:pt>
                <c:pt idx="1">
                  <c:v>Tourisme</c:v>
                </c:pt>
                <c:pt idx="2">
                  <c:v>Sport</c:v>
                </c:pt>
                <c:pt idx="3">
                  <c:v>Formation</c:v>
                </c:pt>
                <c:pt idx="4">
                  <c:v>Economie</c:v>
                </c:pt>
                <c:pt idx="5">
                  <c:v>Environnement</c:v>
                </c:pt>
                <c:pt idx="6">
                  <c:v>coopération</c:v>
                </c:pt>
                <c:pt idx="7">
                  <c:v>Aménagement</c:v>
                </c:pt>
              </c:strCache>
            </c:strRef>
          </c:cat>
          <c:val>
            <c:numRef>
              <c:f>Feuil1!$F$92:$F$99</c:f>
              <c:numCache>
                <c:formatCode>0.00</c:formatCode>
                <c:ptCount val="8"/>
                <c:pt idx="0">
                  <c:v>53.424657534246577</c:v>
                </c:pt>
                <c:pt idx="1">
                  <c:v>24.657534246575342</c:v>
                </c:pt>
                <c:pt idx="2">
                  <c:v>8.2191780821917799</c:v>
                </c:pt>
                <c:pt idx="3">
                  <c:v>2.7397260273972601</c:v>
                </c:pt>
                <c:pt idx="4">
                  <c:v>2.7397260273972601</c:v>
                </c:pt>
                <c:pt idx="5">
                  <c:v>2.7397260273972601</c:v>
                </c:pt>
                <c:pt idx="6">
                  <c:v>1.3698630136986301</c:v>
                </c:pt>
                <c:pt idx="7">
                  <c:v>4.10958904109589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A91-4B0A-A0ED-A420AEFC5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32-49F4-B139-40F577D8DF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32-49F4-B139-40F577D8D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32-49F4-B139-40F577D8DF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32-49F4-B139-40F577D8DFD6}"/>
              </c:ext>
            </c:extLst>
          </c:dPt>
          <c:dLbls>
            <c:dLbl>
              <c:idx val="0"/>
              <c:layout>
                <c:manualLayout>
                  <c:x val="9.4539921769929799E-2"/>
                  <c:y val="-1.685824110802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32-49F4-B139-40F577D8DF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417578032290926E-2"/>
                  <c:y val="1.264368083101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32-49F4-B139-40F577D8DF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5271301988564127E-2"/>
                  <c:y val="5.900384387808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32-49F4-B139-40F577D8DF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856406163471559E-2"/>
                  <c:y val="-4.214560277006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32-49F4-B139-40F577D8DF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Feuil1!$P$34:$S$34</c:f>
              <c:strCache>
                <c:ptCount val="4"/>
                <c:pt idx="0">
                  <c:v>Invisible</c:v>
                </c:pt>
                <c:pt idx="1">
                  <c:v>Une fois</c:v>
                </c:pt>
                <c:pt idx="2">
                  <c:v>Plusieurs fois par an</c:v>
                </c:pt>
                <c:pt idx="3">
                  <c:v>Permanente</c:v>
                </c:pt>
              </c:strCache>
            </c:strRef>
          </c:cat>
          <c:val>
            <c:numRef>
              <c:f>Feuil1!$P$35:$S$35</c:f>
              <c:numCache>
                <c:formatCode>0.00</c:formatCode>
                <c:ptCount val="4"/>
                <c:pt idx="0">
                  <c:v>21.917808219178081</c:v>
                </c:pt>
                <c:pt idx="1">
                  <c:v>36.986301369863014</c:v>
                </c:pt>
                <c:pt idx="2">
                  <c:v>20.547945205479451</c:v>
                </c:pt>
                <c:pt idx="3">
                  <c:v>20.547945205479451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32-49F4-B139-40F577D8D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67321970248746"/>
          <c:y val="0.8572312728337077"/>
          <c:w val="0.4852385188074162"/>
          <c:h val="7.1121202457188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1661-6AC7-41A6-AAF5-A51825D5C2EB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A092D-8D84-48B4-A5A4-BCC92A803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30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DE7151-9042-46A8-9E38-85D59C987D3D}" type="slidenum">
              <a:rPr lang="fr-FR"/>
              <a:pPr eaLnBrk="1" hangingPunct="1"/>
              <a:t>1</a:t>
            </a:fld>
            <a:endParaRPr lang="fr-FR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9616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6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0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71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88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2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67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14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74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96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7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3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0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11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4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66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1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3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3430-B8DB-4175-ADF1-CF266DFE0FE5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5EBD-1FC2-4755-8BDA-9C2DACBDE8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1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-transfrontalie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meo.tv/video.php?id_prod=6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rum-transfrontalier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slide" Target="slide9.xml"/><Relationship Id="rId5" Type="http://schemas.openxmlformats.org/officeDocument/2006/relationships/image" Target="../media/image6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2905" y="2285432"/>
            <a:ext cx="8040812" cy="3312989"/>
          </a:xfrm>
          <a:noFill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Les bénéfices autour de la coopération transfrontalière</a:t>
            </a:r>
            <a:r>
              <a:rPr lang="fr-FR" sz="2000" b="1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fr-FR" sz="2000" b="1" dirty="0" smtClean="0">
                <a:solidFill>
                  <a:srgbClr val="003366"/>
                </a:solidFill>
                <a:latin typeface="Century Gothic" pitchFamily="34" charset="0"/>
              </a:rPr>
            </a:br>
            <a:r>
              <a:rPr lang="fr-FR" sz="2000" b="1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fr-FR" sz="2000" b="1" dirty="0" smtClean="0">
                <a:solidFill>
                  <a:srgbClr val="003366"/>
                </a:solidFill>
                <a:latin typeface="Century Gothic" pitchFamily="34" charset="0"/>
              </a:rPr>
            </a:br>
            <a:r>
              <a:rPr lang="fr-FR" sz="1600" dirty="0" smtClean="0">
                <a:solidFill>
                  <a:srgbClr val="003366"/>
                </a:solidFill>
                <a:latin typeface="Century Gothic" pitchFamily="34" charset="0"/>
              </a:rPr>
              <a:t>Alexandre Moine</a:t>
            </a:r>
            <a:br>
              <a:rPr lang="fr-FR" sz="1600" dirty="0" smtClean="0">
                <a:solidFill>
                  <a:srgbClr val="003366"/>
                </a:solidFill>
                <a:latin typeface="Century Gothic" pitchFamily="34" charset="0"/>
              </a:rPr>
            </a:br>
            <a:r>
              <a:rPr lang="fr-FR" sz="16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fr-FR" sz="1600" dirty="0" smtClean="0">
                <a:solidFill>
                  <a:srgbClr val="003366"/>
                </a:solidFill>
                <a:latin typeface="Century Gothic" pitchFamily="34" charset="0"/>
              </a:rPr>
            </a:br>
            <a:r>
              <a:rPr lang="fr-FR" sz="1600" dirty="0" smtClean="0">
                <a:solidFill>
                  <a:srgbClr val="003366"/>
                </a:solidFill>
                <a:latin typeface="Century Gothic" pitchFamily="34" charset="0"/>
              </a:rPr>
              <a:t>Professeur de Géographie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923928" y="6309320"/>
            <a:ext cx="324036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1600" b="1" dirty="0" smtClean="0">
                <a:solidFill>
                  <a:srgbClr val="003366"/>
                </a:solidFill>
                <a:latin typeface="Century Gothic" pitchFamily="34" charset="0"/>
              </a:rPr>
              <a:t>ADU, le 27/03/2017</a:t>
            </a:r>
            <a:endParaRPr lang="fr-FR" sz="1600" b="1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4088" y="72008"/>
            <a:ext cx="3731429" cy="2132856"/>
          </a:xfrm>
          <a:prstGeom prst="rect">
            <a:avLst/>
          </a:prstGeom>
          <a:solidFill>
            <a:srgbClr val="E0EEDF"/>
          </a:solidFill>
          <a:ln>
            <a:solidFill>
              <a:srgbClr val="E0EE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6" descr="FondIMAG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152576"/>
            <a:ext cx="2467541" cy="194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0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31031"/>
            <a:ext cx="777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Les besoins de la coopération - Recommandations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24744"/>
            <a:ext cx="9227120" cy="60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742950" lvl="1"/>
            <a:endParaRPr lang="fr-FR" sz="2000" b="1" dirty="0">
              <a:solidFill>
                <a:srgbClr val="002060"/>
              </a:solidFill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L’accès aux informations sur les partenaires potentiels</a:t>
            </a:r>
          </a:p>
          <a:p>
            <a:pPr marL="742950" lvl="1"/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sym typeface="Wingdings" pitchFamily="2" charset="2"/>
              </a:rPr>
              <a:t>Créer un glossaire des acteurs transfrontaliers</a:t>
            </a:r>
            <a:endParaRPr lang="fr-FR" sz="2000" b="1" dirty="0">
              <a:solidFill>
                <a:srgbClr val="002060"/>
              </a:solidFill>
              <a:sym typeface="Wingdings" pitchFamily="2" charset="2"/>
            </a:endParaRPr>
          </a:p>
          <a:p>
            <a:pPr marL="742950" lvl="1"/>
            <a:endParaRPr lang="fr-FR" sz="2000" dirty="0" smtClean="0">
              <a:solidFill>
                <a:srgbClr val="002060"/>
              </a:solidFill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 La lisibilité des manifestations  pour entraîner le senti-</a:t>
            </a:r>
          </a:p>
          <a:p>
            <a:pPr marL="742950" lvl="1"/>
            <a:r>
              <a:rPr lang="fr-FR" sz="2000" dirty="0">
                <a:solidFill>
                  <a:srgbClr val="002060"/>
                </a:solidFill>
              </a:rPr>
              <a:t>	</a:t>
            </a:r>
            <a:r>
              <a:rPr lang="fr-FR" sz="2000" dirty="0" smtClean="0">
                <a:solidFill>
                  <a:srgbClr val="002060"/>
                </a:solidFill>
              </a:rPr>
              <a:t>-ment d’identité transfrontalière</a:t>
            </a:r>
          </a:p>
          <a:p>
            <a:pPr marL="1028700" lvl="1" indent="-28575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sym typeface="Wingdings" pitchFamily="2" charset="2"/>
              </a:rPr>
              <a:t>Donner une lisibilité aux petites coopérations</a:t>
            </a:r>
            <a:endParaRPr lang="fr-FR" sz="2000" b="1" dirty="0">
              <a:solidFill>
                <a:srgbClr val="002060"/>
              </a:solidFill>
              <a:sym typeface="Wingdings" pitchFamily="2" charset="2"/>
            </a:endParaRPr>
          </a:p>
          <a:p>
            <a:pPr marL="742950" lvl="1"/>
            <a:endParaRPr lang="fr-FR" sz="2000" dirty="0" smtClean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 La coopération doit s’entretenir au risque de s’épuiser</a:t>
            </a:r>
          </a:p>
          <a:p>
            <a:pPr marL="1028700" lvl="1" indent="-28575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sym typeface="Wingdings" pitchFamily="2" charset="2"/>
              </a:rPr>
              <a:t>Proposer des </a:t>
            </a:r>
            <a:r>
              <a:rPr lang="fr-FR" sz="2000" b="1" dirty="0">
                <a:solidFill>
                  <a:srgbClr val="002060"/>
                </a:solidFill>
                <a:sym typeface="Wingdings" pitchFamily="2" charset="2"/>
              </a:rPr>
              <a:t>micro-financements pour la petite coopération</a:t>
            </a:r>
          </a:p>
          <a:p>
            <a:pPr marL="742950" lvl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Des problèmes matériels inhérents à la frontière à surmonter</a:t>
            </a:r>
            <a:endParaRPr lang="fr-FR" sz="2000" dirty="0">
              <a:solidFill>
                <a:srgbClr val="002060"/>
              </a:solidFill>
            </a:endParaRPr>
          </a:p>
          <a:p>
            <a:pPr marL="1028700" lvl="1" indent="-28575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sym typeface="Wingdings" pitchFamily="2" charset="2"/>
              </a:rPr>
              <a:t>Créer des couloirs francs de coopération et de circulation</a:t>
            </a:r>
            <a:endParaRPr lang="fr-FR" sz="2000" b="1" dirty="0">
              <a:solidFill>
                <a:srgbClr val="002060"/>
              </a:solidFill>
              <a:sym typeface="Wingdings" pitchFamily="2" charset="2"/>
            </a:endParaRPr>
          </a:p>
          <a:p>
            <a:pPr marL="742950" lvl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 Il faut du temps pour faire la coopération</a:t>
            </a:r>
          </a:p>
          <a:p>
            <a:pPr marL="1028700" lvl="1" indent="-28575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sym typeface="Wingdings" pitchFamily="2" charset="2"/>
              </a:rPr>
              <a:t>Accorder des </a:t>
            </a:r>
            <a:r>
              <a:rPr lang="fr-FR" sz="2000" b="1" dirty="0">
                <a:solidFill>
                  <a:srgbClr val="002060"/>
                </a:solidFill>
                <a:sym typeface="Wingdings" pitchFamily="2" charset="2"/>
              </a:rPr>
              <a:t>moyens </a:t>
            </a:r>
            <a:r>
              <a:rPr lang="fr-FR" sz="2000" b="1" dirty="0" smtClean="0">
                <a:solidFill>
                  <a:srgbClr val="002060"/>
                </a:solidFill>
                <a:sym typeface="Wingdings" pitchFamily="2" charset="2"/>
              </a:rPr>
              <a:t>sur </a:t>
            </a:r>
            <a:r>
              <a:rPr lang="fr-FR" sz="2000" b="1" dirty="0">
                <a:solidFill>
                  <a:srgbClr val="002060"/>
                </a:solidFill>
                <a:sym typeface="Wingdings" pitchFamily="2" charset="2"/>
              </a:rPr>
              <a:t>la durée</a:t>
            </a:r>
          </a:p>
        </p:txBody>
      </p:sp>
    </p:spTree>
    <p:extLst>
      <p:ext uri="{BB962C8B-B14F-4D97-AF65-F5344CB8AC3E}">
        <p14:creationId xmlns:p14="http://schemas.microsoft.com/office/powerpoint/2010/main" val="313825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332" y="-8806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31031"/>
            <a:ext cx="7912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Tirer les bénéfices de la coopération transfrontalière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124744"/>
            <a:ext cx="9227120" cy="60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742950" lvl="1"/>
            <a:endParaRPr lang="fr-FR" sz="2000" b="1" dirty="0">
              <a:solidFill>
                <a:srgbClr val="002060"/>
              </a:solidFill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En soutenant le </a:t>
            </a:r>
            <a:r>
              <a:rPr lang="fr-FR" sz="2000" dirty="0">
                <a:solidFill>
                  <a:srgbClr val="002060"/>
                </a:solidFill>
              </a:rPr>
              <a:t>vivre </a:t>
            </a:r>
            <a:r>
              <a:rPr lang="fr-FR" sz="2000" dirty="0" smtClean="0">
                <a:solidFill>
                  <a:srgbClr val="002060"/>
                </a:solidFill>
              </a:rPr>
              <a:t>ensemble</a:t>
            </a:r>
          </a:p>
          <a:p>
            <a:pPr marL="742950" lvl="1">
              <a:buFont typeface="Arial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  <a:p>
            <a:pPr marL="1028700" lvl="1" indent="-285750">
              <a:buFont typeface="Wingdings"/>
              <a:buChar char="à"/>
            </a:pPr>
            <a:r>
              <a:rPr lang="fr-FR" b="1" dirty="0">
                <a:solidFill>
                  <a:srgbClr val="002060"/>
                </a:solidFill>
                <a:sym typeface="Wingdings" pitchFamily="2" charset="2"/>
              </a:rPr>
              <a:t>Quelle(s) interconnaissance(s) proposer </a:t>
            </a: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?</a:t>
            </a:r>
          </a:p>
          <a:p>
            <a:pPr marL="1028700" lvl="1" indent="-28575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sym typeface="Wingdings" pitchFamily="2" charset="2"/>
            </a:endParaRPr>
          </a:p>
          <a:p>
            <a:pPr marL="1028700" lvl="1" indent="-28575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sym typeface="Wingdings" pitchFamily="2" charset="2"/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 En aménageant les territoires</a:t>
            </a:r>
          </a:p>
          <a:p>
            <a:pPr marL="742950" lvl="1">
              <a:buFont typeface="Arial" charset="0"/>
              <a:buChar char="•"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Quelle mobilité concertée ?</a:t>
            </a:r>
          </a:p>
          <a:p>
            <a:pPr marL="1085850" lvl="1" indent="-342900">
              <a:buFont typeface="Wingdings" panose="05000000000000000000" pitchFamily="2" charset="2"/>
              <a:buChar char="à"/>
            </a:pP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Quels regards croisés sur les procédures d’aménagement</a:t>
            </a:r>
          </a:p>
          <a:p>
            <a:pPr marL="1085850" lvl="1" indent="-342900">
              <a:buFont typeface="Wingdings" panose="05000000000000000000" pitchFamily="2" charset="2"/>
              <a:buChar char="à"/>
            </a:pP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Quelle prise en compte des actions d’aménagement frontalières </a:t>
            </a:r>
            <a:endParaRPr lang="fr-FR" b="1" dirty="0">
              <a:solidFill>
                <a:srgbClr val="002060"/>
              </a:solidFill>
              <a:sym typeface="Wingdings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fr-FR" sz="2000" b="1" dirty="0">
              <a:solidFill>
                <a:srgbClr val="002060"/>
              </a:solidFill>
              <a:sym typeface="Wingdings" pitchFamily="2" charset="2"/>
            </a:endParaRPr>
          </a:p>
          <a:p>
            <a:pPr marL="742950" lvl="1"/>
            <a:endParaRPr lang="fr-FR" sz="2000" dirty="0" smtClean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En bâtissant une véritable communauté de destin</a:t>
            </a:r>
          </a:p>
          <a:p>
            <a:pPr marL="742950" lvl="1">
              <a:buFont typeface="Arial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  <a:p>
            <a:pPr marL="1028700" lvl="1" indent="-285750">
              <a:buFont typeface="Wingdings"/>
              <a:buChar char="à"/>
            </a:pP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Quel regard politique sur développement transfrontalier ?</a:t>
            </a:r>
          </a:p>
          <a:p>
            <a:pPr marL="1028700" lvl="1" indent="-285750">
              <a:buFont typeface="Wingdings"/>
              <a:buChar char="à"/>
            </a:pP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Quelle reconnaissance des petites coopérations ?</a:t>
            </a:r>
          </a:p>
          <a:p>
            <a:pPr marL="1028700" lvl="1" indent="-285750">
              <a:buFont typeface="Wingdings"/>
              <a:buChar char="à"/>
            </a:pP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Quel soutien aux manifestations qui rapprochent les français et les suisses ?</a:t>
            </a:r>
            <a:endParaRPr lang="fr-FR" b="1" dirty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850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1699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55576" y="2708920"/>
            <a:ext cx="6824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Merci pour votre attention… retrouvez-nous :</a:t>
            </a:r>
          </a:p>
          <a:p>
            <a:endParaRPr lang="fr-FR" sz="2400" b="1" dirty="0">
              <a:solidFill>
                <a:srgbClr val="003366"/>
              </a:solidFill>
              <a:latin typeface="Century Gothic" pitchFamily="34" charset="0"/>
            </a:endParaRPr>
          </a:p>
          <a:p>
            <a:r>
              <a:rPr lang="fr-FR" sz="2400" b="1" dirty="0">
                <a:solidFill>
                  <a:srgbClr val="003366"/>
                </a:solidFill>
                <a:latin typeface="Century Gothic" pitchFamily="34" charset="0"/>
                <a:hlinkClick r:id="rId3"/>
              </a:rPr>
              <a:t>http://www.forum-transfrontalier.org</a:t>
            </a:r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  <a:hlinkClick r:id="rId3"/>
              </a:rPr>
              <a:t>/</a:t>
            </a:r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 </a:t>
            </a:r>
            <a:endParaRPr lang="fr-FR" sz="2400" b="1" dirty="0">
              <a:solidFill>
                <a:srgbClr val="0033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4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1764" y="307077"/>
            <a:ext cx="8730716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>
              <a:buAutoNum type="arabicPeriod"/>
            </a:pPr>
            <a:r>
              <a:rPr lang="fr-F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présence d’une frontière est une opportunité 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compte tenu des différentiels en présence et de l’hybridation qui en découle.</a:t>
            </a:r>
          </a:p>
          <a:p>
            <a:pPr marL="457200" indent="-457200" algn="just">
              <a:buAutoNum type="arabicPeriod"/>
            </a:pPr>
            <a:endParaRPr lang="fr-FR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Une récente étude menée à la MSHE Ledoux montre que </a:t>
            </a:r>
            <a:r>
              <a:rPr lang="fr-F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comparativement une limite interrégionale produit très peu de dynamiques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une limite internationale si elle est accompagnée, conduit à de nombreux échanges  </a:t>
            </a:r>
            <a:r>
              <a:rPr lang="fr-FR" sz="11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http://www.streameo.tv/video.php?id_prod=600</a:t>
            </a:r>
            <a:endParaRPr lang="fr-FR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fr-FR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Mais des conditions doivent être respectées pour percevoir les bénéfices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:</a:t>
            </a:r>
          </a:p>
          <a:p>
            <a:pPr algn="just"/>
            <a:endParaRPr lang="fr-FR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 Les territoires transfrontaliers doivent </a:t>
            </a:r>
            <a:r>
              <a:rPr lang="fr-FR" b="1" dirty="0">
                <a:solidFill>
                  <a:srgbClr val="002060"/>
                </a:solidFill>
                <a:latin typeface="Century Gothic" panose="020B0502020202020204" pitchFamily="34" charset="0"/>
              </a:rPr>
              <a:t>s’ancrer dans le partage </a:t>
            </a:r>
            <a:r>
              <a:rPr lang="fr-F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 </a:t>
            </a:r>
            <a:r>
              <a:rPr lang="fr-FR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valeurs des deux pays frontaliers</a:t>
            </a:r>
            <a:r>
              <a:rPr lang="fr-FR" dirty="0">
                <a:solidFill>
                  <a:srgbClr val="002060"/>
                </a:solidFill>
                <a:latin typeface="Century Gothic" panose="020B0502020202020204" pitchFamily="34" charset="0"/>
              </a:rPr>
              <a:t> afin d’endiguer les risques de repli identitaire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 </a:t>
            </a:r>
            <a:r>
              <a:rPr lang="fr-FR" dirty="0">
                <a:solidFill>
                  <a:srgbClr val="002060"/>
                </a:solidFill>
                <a:latin typeface="Century Gothic" panose="020B0502020202020204" pitchFamily="34" charset="0"/>
              </a:rPr>
              <a:t>C’est l’interconnaissance qui garanti 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 faire ensemble…</a:t>
            </a:r>
          </a:p>
          <a:p>
            <a:pPr algn="just"/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 Ce sont les coopérations qui permettent de créer le lien…</a:t>
            </a:r>
          </a:p>
          <a:p>
            <a:pPr algn="just"/>
            <a:endParaRPr lang="fr-FR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4. Le vivre ensemble dans </a:t>
            </a:r>
            <a:r>
              <a:rPr lang="fr-FR" dirty="0">
                <a:solidFill>
                  <a:srgbClr val="002060"/>
                </a:solidFill>
                <a:latin typeface="Century Gothic" panose="020B0502020202020204" pitchFamily="34" charset="0"/>
              </a:rPr>
              <a:t>l’Arc 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jurassien dépend </a:t>
            </a:r>
            <a:r>
              <a:rPr lang="fr-F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 </a:t>
            </a:r>
            <a:r>
              <a:rPr lang="fr-FR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petites </a:t>
            </a:r>
            <a:r>
              <a:rPr lang="fr-F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coopérations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" name="Imag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84" y="5157192"/>
            <a:ext cx="554452" cy="7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Imag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141353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53282" y="6309320"/>
            <a:ext cx="44822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/>
                </a:solidFill>
                <a:latin typeface="Century Gothic" pitchFamily="34" charset="0"/>
              </a:rPr>
              <a:t>La Chaux de Fonds le 06 mars 2017</a:t>
            </a:r>
            <a:endParaRPr lang="fr-F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5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446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Image 6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36"/>
            <a:ext cx="4608512" cy="686869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9462" y="516049"/>
            <a:ext cx="435597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Century Gothic" pitchFamily="34" charset="0"/>
              </a:rPr>
              <a:t>Enquête menée de mai 2015 à avril 2016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Century Gothic" pitchFamily="34" charset="0"/>
            </a:endParaRPr>
          </a:p>
          <a:p>
            <a:pPr marL="457200" indent="-457200" algn="just">
              <a:buAutoNum type="arabicPeriod"/>
            </a:pPr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</a:rPr>
              <a:t>Période d’identification des coopérations (critères)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73 projets identifiés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</a:rPr>
              <a:t>2. Entretien semi-directifs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42 porteurs de projets interrogés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002060"/>
              </a:solidFill>
              <a:latin typeface="Century Gothic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3. 5 restitutions publiques et débats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Les </a:t>
            </a:r>
            <a:r>
              <a:rPr lang="fr-FR" b="1" dirty="0" err="1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Brenets</a:t>
            </a: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, Porrentruy, Sainte-Croix, Le Sentier, Villers-le-Lac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Century Gothic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4. Analyse des projets </a:t>
            </a:r>
            <a:r>
              <a:rPr lang="fr-FR" sz="2000" dirty="0" err="1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Interreg</a:t>
            </a:r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 IV 2007-2014</a:t>
            </a:r>
          </a:p>
          <a:p>
            <a:pPr algn="just"/>
            <a:endParaRPr lang="fr-FR" sz="2000" dirty="0">
              <a:solidFill>
                <a:srgbClr val="002060"/>
              </a:solidFill>
              <a:latin typeface="Century Gothic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dirty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  <a:hlinkClick r:id="rId5"/>
              </a:rPr>
              <a:t>http://</a:t>
            </a:r>
            <a:r>
              <a:rPr lang="fr-FR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  <a:hlinkClick r:id="rId5"/>
              </a:rPr>
              <a:t>www.forum-transfrontalier.org/</a:t>
            </a:r>
            <a:r>
              <a:rPr lang="fr-FR" dirty="0" smtClean="0">
                <a:solidFill>
                  <a:srgbClr val="002060"/>
                </a:solidFill>
                <a:latin typeface="Century Gothic" pitchFamily="34" charset="0"/>
                <a:sym typeface="Wingdings" panose="05000000000000000000" pitchFamily="2" charset="2"/>
              </a:rPr>
              <a:t> </a:t>
            </a:r>
            <a:endParaRPr lang="fr-FR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3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31031"/>
            <a:ext cx="6739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Résultats - Profil des petites coopérations (1)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764704"/>
            <a:ext cx="896461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Des projets à la gouvernance complexe</a:t>
            </a:r>
          </a:p>
          <a:p>
            <a:pPr marL="541338" lvl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Acteurs associatifs, privés, institutionnels s’entremêlent</a:t>
            </a:r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84138" indent="4763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Des thématiques préférentielles</a:t>
            </a:r>
          </a:p>
          <a:p>
            <a:pPr marL="427038" indent="-34290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Une forte prédominance de la culture (53 %)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Le tourisme et le sport souvent liés (33 %)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>
                <a:solidFill>
                  <a:srgbClr val="002060"/>
                </a:solidFill>
              </a:rPr>
              <a:t>La faiblesse des coopérations liées à la formation (3%) 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</a:rPr>
              <a:t>à l’économie (3%), à l’environnement (3%),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</a:rPr>
              <a:t>à l’aménagement (4</a:t>
            </a:r>
            <a:r>
              <a:rPr lang="fr-FR" sz="2000" dirty="0" smtClean="0">
                <a:solidFill>
                  <a:srgbClr val="002060"/>
                </a:solidFill>
              </a:rPr>
              <a:t>%)…</a:t>
            </a:r>
          </a:p>
          <a:p>
            <a:pPr lvl="1"/>
            <a:endParaRPr lang="fr-FR" sz="2000" dirty="0">
              <a:solidFill>
                <a:srgbClr val="002060"/>
              </a:solidFill>
            </a:endParaRPr>
          </a:p>
          <a:p>
            <a:pPr algn="just"/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 La diversité dans la culture</a:t>
            </a: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algn="just"/>
            <a:endParaRPr lang="fr-FR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fr-FR" sz="2000" dirty="0">
                <a:solidFill>
                  <a:srgbClr val="002060"/>
                </a:solidFill>
              </a:rPr>
              <a:t>L</a:t>
            </a:r>
            <a:r>
              <a:rPr lang="fr-FR" sz="2000" dirty="0" smtClean="0">
                <a:solidFill>
                  <a:srgbClr val="002060"/>
                </a:solidFill>
              </a:rPr>
              <a:t>ittérature</a:t>
            </a:r>
            <a:r>
              <a:rPr lang="fr-FR" sz="2000" dirty="0">
                <a:solidFill>
                  <a:srgbClr val="002060"/>
                </a:solidFill>
              </a:rPr>
              <a:t>, théâtre, musique sous de </a:t>
            </a:r>
            <a:r>
              <a:rPr lang="fr-FR" sz="2000" dirty="0" smtClean="0">
                <a:solidFill>
                  <a:srgbClr val="002060"/>
                </a:solidFill>
              </a:rPr>
              <a:t>nombreuses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</a:rPr>
              <a:t>formes</a:t>
            </a:r>
            <a:r>
              <a:rPr lang="fr-FR" sz="2000" dirty="0">
                <a:solidFill>
                  <a:srgbClr val="002060"/>
                </a:solidFill>
              </a:rPr>
              <a:t>, archéologie, danse, photographie, </a:t>
            </a:r>
            <a:endParaRPr lang="fr-FR" sz="2000" dirty="0" smtClean="0">
              <a:solidFill>
                <a:srgbClr val="00206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</a:rPr>
              <a:t>beaux-arts, arts </a:t>
            </a:r>
            <a:r>
              <a:rPr lang="fr-FR" sz="2000" dirty="0">
                <a:solidFill>
                  <a:srgbClr val="002060"/>
                </a:solidFill>
              </a:rPr>
              <a:t>du cirque, ski de fond</a:t>
            </a:r>
            <a:r>
              <a:rPr lang="fr-FR" sz="2000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</a:rPr>
              <a:t>randonnée</a:t>
            </a:r>
            <a:r>
              <a:rPr lang="fr-FR" sz="2000" dirty="0">
                <a:solidFill>
                  <a:srgbClr val="002060"/>
                </a:solidFill>
              </a:rPr>
              <a:t>, etc.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</a:rPr>
              <a:t>    </a:t>
            </a:r>
            <a:endParaRPr lang="fr-FR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404463365"/>
              </p:ext>
            </p:extLst>
          </p:nvPr>
        </p:nvGraphicFramePr>
        <p:xfrm>
          <a:off x="5148064" y="3573016"/>
          <a:ext cx="4572000" cy="29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744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31031"/>
            <a:ext cx="6739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Résultats - Profil des petites coopérations (2)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6733" y="1008012"/>
            <a:ext cx="8964612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Des actions visibles</a:t>
            </a: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541338" lvl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Temporelle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Spatiale</a:t>
            </a:r>
            <a:endParaRPr lang="fr-FR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84138" indent="4763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Des projets portés</a:t>
            </a: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Plus de la moitié portés par un seul partenaire, plus volontiers suisse (35%) que français (20%) ;</a:t>
            </a:r>
          </a:p>
          <a:p>
            <a:pPr marL="742950" lvl="1" indent="-285750">
              <a:buFont typeface="Arial" charset="0"/>
              <a:buChar char="•"/>
            </a:pPr>
            <a:endParaRPr lang="fr-FR" sz="10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34 % portés par deux partenaires, l’un français, l’autre suisse</a:t>
            </a:r>
          </a:p>
          <a:p>
            <a:pPr marL="742950" lvl="1" indent="-285750">
              <a:buFont typeface="Arial" charset="0"/>
              <a:buChar char="•"/>
            </a:pPr>
            <a:endParaRPr lang="fr-FR" sz="1000" dirty="0">
              <a:solidFill>
                <a:srgbClr val="00206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Deux structures seulement, qui soient résolument transfrontalières (AUD, Forum Transfrontalier)</a:t>
            </a:r>
          </a:p>
          <a:p>
            <a:pPr lvl="1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Des </a:t>
            </a:r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actions qui rassemblent</a:t>
            </a: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Des milliers de personnes qui se rencontrent dans une année</a:t>
            </a:r>
            <a:endParaRPr lang="fr-FR" dirty="0">
              <a:solidFill>
                <a:srgbClr val="002060"/>
              </a:solidFill>
            </a:endParaRPr>
          </a:p>
          <a:p>
            <a:pPr marL="427038" indent="-34290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algn="just"/>
            <a:endParaRPr lang="fr-FR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650209419"/>
              </p:ext>
            </p:extLst>
          </p:nvPr>
        </p:nvGraphicFramePr>
        <p:xfrm>
          <a:off x="3599508" y="692696"/>
          <a:ext cx="5616624" cy="322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25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31031"/>
            <a:ext cx="7310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3366"/>
                </a:solidFill>
                <a:latin typeface="Century Gothic" pitchFamily="34" charset="0"/>
              </a:rPr>
              <a:t>Résultats - Localisation des petites coopérations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620" y="1268760"/>
            <a:ext cx="72577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84138" indent="4763"/>
            <a:r>
              <a:rPr lang="fr-FR" sz="2000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/>
            </a:r>
            <a:br>
              <a:rPr lang="fr-FR" sz="2000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</a:br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>Analyse rapide de la totalité des projets recensés</a:t>
            </a:r>
          </a:p>
          <a:p>
            <a:pPr marL="84138" indent="4763" eaLnBrk="1" hangingPunct="1"/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84138" indent="4763" eaLnBrk="1" hangingPunct="1"/>
            <a:endParaRPr lang="fr-FR" sz="2000" i="1" dirty="0" smtClean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Une inégale répartition géographique</a:t>
            </a: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25 sur l’aire de coopération Belfort - Delémont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26 sur l’aire de coopération Morteau – LCF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14 sur l’aire Mont d’Or – </a:t>
            </a:r>
            <a:r>
              <a:rPr lang="fr-FR" sz="2000" dirty="0" err="1" smtClean="0">
                <a:solidFill>
                  <a:srgbClr val="002060"/>
                </a:solidFill>
              </a:rPr>
              <a:t>Chasseron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8 sur l’aire Haut-Jura – Vallée de Joux</a:t>
            </a:r>
            <a:endParaRPr lang="fr-FR" sz="2000" dirty="0">
              <a:solidFill>
                <a:srgbClr val="002060"/>
              </a:solidFill>
            </a:endParaRPr>
          </a:p>
          <a:p>
            <a:pPr marL="84138"/>
            <a:endParaRPr lang="fr-FR" sz="2000" dirty="0" smtClean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r>
              <a:rPr lang="fr-FR" sz="2000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  <a:sym typeface="Wingdings" pitchFamily="2" charset="2"/>
              </a:rPr>
              <a:t>Deux familles de coopérations complémentaires</a:t>
            </a: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427038" indent="-342900">
              <a:buFont typeface="Wingdings"/>
              <a:buChar char="à"/>
            </a:pPr>
            <a:endParaRPr lang="fr-FR" sz="2000" b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  <a:sym typeface="Wingdings" pitchFamily="2" charset="2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Les coopérations de proximité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Les coopérations soutenues par </a:t>
            </a:r>
            <a:r>
              <a:rPr lang="fr-FR" sz="2000" dirty="0" err="1" smtClean="0">
                <a:solidFill>
                  <a:srgbClr val="002060"/>
                </a:solidFill>
              </a:rPr>
              <a:t>Interreg</a:t>
            </a:r>
            <a:endParaRPr lang="fr-FR" sz="2000" dirty="0">
              <a:solidFill>
                <a:srgbClr val="002060"/>
              </a:solidFill>
            </a:endParaRPr>
          </a:p>
          <a:p>
            <a:pPr marL="84138" indent="4763" eaLnBrk="1" hangingPunct="1"/>
            <a:endParaRPr lang="fr-FR" sz="2000" b="1" dirty="0">
              <a:solidFill>
                <a:srgbClr val="002060"/>
              </a:solidFill>
              <a:latin typeface="Microsoft Sans Serif" pitchFamily="-106" charset="0"/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sz="2000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sz="2000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r>
              <a:rPr lang="fr-FR" sz="2000" dirty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> </a:t>
            </a:r>
          </a:p>
          <a:p>
            <a:pPr marL="84138" indent="4763" eaLnBrk="1" hangingPunct="1"/>
            <a:r>
              <a:rPr lang="fr-FR" sz="2000" dirty="0">
                <a:solidFill>
                  <a:srgbClr val="002060"/>
                </a:solidFill>
                <a:latin typeface="Microsoft Sans Serif" pitchFamily="-106" charset="0"/>
                <a:ea typeface="Times New Roman" pitchFamily="25" charset="0"/>
                <a:cs typeface="Times New Roman" pitchFamily="25" charset="0"/>
              </a:rPr>
              <a:t> </a:t>
            </a:r>
          </a:p>
          <a:p>
            <a:pPr marL="84138" indent="4763" eaLnBrk="1" hangingPunct="1"/>
            <a:endParaRPr lang="fr-FR" sz="2000" b="1" dirty="0">
              <a:solidFill>
                <a:srgbClr val="002060"/>
              </a:solidFill>
              <a:latin typeface="Microsoft Sans Serif" pitchFamily="-106" charset="0"/>
              <a:ea typeface="Times New Roman" pitchFamily="25" charset="0"/>
              <a:cs typeface="Times New Roman" pitchFamily="25" charset="0"/>
            </a:endParaRPr>
          </a:p>
        </p:txBody>
      </p:sp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0" y="5043479"/>
            <a:ext cx="648072" cy="897753"/>
          </a:xfrm>
          <a:prstGeom prst="rect">
            <a:avLst/>
          </a:prstGeom>
        </p:spPr>
      </p:pic>
      <p:pic>
        <p:nvPicPr>
          <p:cNvPr id="10" name="Imag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043479"/>
            <a:ext cx="783626" cy="8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1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1699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Imag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1785"/>
            <a:ext cx="4984576" cy="6904967"/>
          </a:xfrm>
          <a:prstGeom prst="rect">
            <a:avLst/>
          </a:prstGeom>
        </p:spPr>
      </p:pic>
      <p:sp>
        <p:nvSpPr>
          <p:cNvPr id="246" name="Rectangle 24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0974" y="-3475"/>
            <a:ext cx="37294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84138" indent="4763"/>
            <a:r>
              <a:rPr lang="fr-FR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/>
            </a:r>
            <a:br>
              <a:rPr lang="fr-FR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</a:br>
            <a:r>
              <a:rPr lang="fr-FR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>Petites coopérations transfrontalières</a:t>
            </a:r>
            <a:endParaRPr lang="fr-FR" dirty="0">
              <a:solidFill>
                <a:srgbClr val="002060"/>
              </a:solidFill>
            </a:endParaRPr>
          </a:p>
          <a:p>
            <a:pPr marL="84138" indent="4763" eaLnBrk="1" hangingPunct="1"/>
            <a:endParaRPr lang="fr-FR" b="1" dirty="0">
              <a:solidFill>
                <a:srgbClr val="002060"/>
              </a:solidFill>
              <a:latin typeface="Microsoft Sans Serif" pitchFamily="-106" charset="0"/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r>
              <a:rPr lang="fr-FR" dirty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> </a:t>
            </a:r>
          </a:p>
          <a:p>
            <a:pPr marL="84138" indent="4763" eaLnBrk="1" hangingPunct="1"/>
            <a:r>
              <a:rPr lang="fr-FR" dirty="0">
                <a:solidFill>
                  <a:srgbClr val="002060"/>
                </a:solidFill>
                <a:latin typeface="Microsoft Sans Serif" pitchFamily="-106" charset="0"/>
                <a:ea typeface="Times New Roman" pitchFamily="25" charset="0"/>
                <a:cs typeface="Times New Roman" pitchFamily="25" charset="0"/>
              </a:rPr>
              <a:t> </a:t>
            </a:r>
          </a:p>
          <a:p>
            <a:pPr marL="84138" indent="4763" eaLnBrk="1" hangingPunct="1"/>
            <a:endParaRPr lang="fr-FR" b="1" dirty="0">
              <a:solidFill>
                <a:srgbClr val="002060"/>
              </a:solidFill>
              <a:latin typeface="Microsoft Sans Serif" pitchFamily="-106" charset="0"/>
              <a:ea typeface="Times New Roman" pitchFamily="25" charset="0"/>
              <a:cs typeface="Times New Roman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0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1699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" name="Imag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99"/>
            <a:ext cx="5986177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504" y="0"/>
            <a:ext cx="37294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84138" indent="4763"/>
            <a:r>
              <a:rPr lang="fr-FR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/>
            </a:r>
            <a:br>
              <a:rPr lang="fr-FR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</a:br>
            <a:r>
              <a:rPr lang="fr-FR" b="1" dirty="0" smtClean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>Coopérations INTERREG</a:t>
            </a:r>
            <a:endParaRPr lang="fr-FR" dirty="0">
              <a:solidFill>
                <a:srgbClr val="002060"/>
              </a:solidFill>
            </a:endParaRPr>
          </a:p>
          <a:p>
            <a:pPr marL="84138" indent="4763" eaLnBrk="1" hangingPunct="1"/>
            <a:endParaRPr lang="fr-FR" b="1" dirty="0">
              <a:solidFill>
                <a:srgbClr val="002060"/>
              </a:solidFill>
              <a:latin typeface="Microsoft Sans Serif" pitchFamily="-106" charset="0"/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i="1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endParaRPr lang="fr-FR" dirty="0">
              <a:solidFill>
                <a:srgbClr val="002060"/>
              </a:solidFill>
              <a:ea typeface="Times New Roman" pitchFamily="25" charset="0"/>
              <a:cs typeface="Times New Roman" pitchFamily="25" charset="0"/>
            </a:endParaRPr>
          </a:p>
          <a:p>
            <a:pPr marL="84138" indent="4763" eaLnBrk="1" hangingPunct="1"/>
            <a:r>
              <a:rPr lang="fr-FR" dirty="0">
                <a:solidFill>
                  <a:srgbClr val="002060"/>
                </a:solidFill>
                <a:ea typeface="Times New Roman" pitchFamily="25" charset="0"/>
                <a:cs typeface="Times New Roman" pitchFamily="25" charset="0"/>
              </a:rPr>
              <a:t> </a:t>
            </a:r>
          </a:p>
          <a:p>
            <a:pPr marL="84138" indent="4763" eaLnBrk="1" hangingPunct="1"/>
            <a:r>
              <a:rPr lang="fr-FR" dirty="0">
                <a:solidFill>
                  <a:srgbClr val="002060"/>
                </a:solidFill>
                <a:latin typeface="Microsoft Sans Serif" pitchFamily="-106" charset="0"/>
                <a:ea typeface="Times New Roman" pitchFamily="25" charset="0"/>
                <a:cs typeface="Times New Roman" pitchFamily="25" charset="0"/>
              </a:rPr>
              <a:t> </a:t>
            </a:r>
          </a:p>
          <a:p>
            <a:pPr marL="84138" indent="4763" eaLnBrk="1" hangingPunct="1"/>
            <a:endParaRPr lang="fr-FR" b="1" dirty="0">
              <a:solidFill>
                <a:srgbClr val="002060"/>
              </a:solidFill>
              <a:latin typeface="Microsoft Sans Serif" pitchFamily="-106" charset="0"/>
              <a:ea typeface="Times New Roman" pitchFamily="25" charset="0"/>
              <a:cs typeface="Times New Roman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9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517</Words>
  <Application>Microsoft Office PowerPoint</Application>
  <PresentationFormat>Affichage à l'écran (4:3)</PresentationFormat>
  <Paragraphs>155</Paragraphs>
  <Slides>12</Slides>
  <Notes>12</Notes>
  <HiddenSlides>3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Microsoft Sans Serif</vt:lpstr>
      <vt:lpstr>Times New Roman</vt:lpstr>
      <vt:lpstr>Wingdings</vt:lpstr>
      <vt:lpstr>Thème Office</vt:lpstr>
      <vt:lpstr>Les bénéfices autour de la coopération transfrontalière  Alexandre Moine  Professeur de Géographie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Moine</dc:creator>
  <cp:lastModifiedBy>Nathalie NF. Fernandez</cp:lastModifiedBy>
  <cp:revision>55</cp:revision>
  <dcterms:created xsi:type="dcterms:W3CDTF">2015-05-31T11:50:16Z</dcterms:created>
  <dcterms:modified xsi:type="dcterms:W3CDTF">2017-03-20T15:11:31Z</dcterms:modified>
</cp:coreProperties>
</file>