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77" r:id="rId3"/>
    <p:sldId id="278" r:id="rId4"/>
    <p:sldId id="279" r:id="rId5"/>
    <p:sldId id="280" r:id="rId6"/>
    <p:sldId id="281" r:id="rId7"/>
    <p:sldId id="295" r:id="rId8"/>
    <p:sldId id="282" r:id="rId9"/>
    <p:sldId id="284" r:id="rId10"/>
    <p:sldId id="285" r:id="rId11"/>
    <p:sldId id="287" r:id="rId12"/>
    <p:sldId id="288" r:id="rId13"/>
    <p:sldId id="289" r:id="rId14"/>
    <p:sldId id="291" r:id="rId15"/>
    <p:sldId id="292" r:id="rId16"/>
    <p:sldId id="293" r:id="rId17"/>
    <p:sldId id="294" r:id="rId18"/>
    <p:sldId id="297" r:id="rId19"/>
    <p:sldId id="296" r:id="rId20"/>
    <p:sldId id="300" r:id="rId21"/>
    <p:sldId id="298" r:id="rId22"/>
    <p:sldId id="299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ET" initials="B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01" d="100"/>
          <a:sy n="101" d="100"/>
        </p:scale>
        <p:origin x="4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10" d="100"/>
          <a:sy n="110" d="100"/>
        </p:scale>
        <p:origin x="334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84AAC-23BB-4ECE-A381-3ED52F9F0E89}" type="datetimeFigureOut">
              <a:rPr lang="fr-CH" smtClean="0"/>
              <a:t>28.03.2017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1F817-38D5-4B9E-A7FE-B16C85BFC58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567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70B-80AF-4CFA-B72E-B06E4F5D6AE0}" type="datetimeFigureOut">
              <a:rPr lang="fr-CH" smtClean="0"/>
              <a:t>28.03.2017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9561-5469-4C80-BEB8-7FF7DF49C5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99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70B-80AF-4CFA-B72E-B06E4F5D6AE0}" type="datetimeFigureOut">
              <a:rPr lang="fr-CH" smtClean="0"/>
              <a:t>28.03.2017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9561-5469-4C80-BEB8-7FF7DF49C5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5437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70B-80AF-4CFA-B72E-B06E4F5D6AE0}" type="datetimeFigureOut">
              <a:rPr lang="fr-CH" smtClean="0"/>
              <a:t>28.03.2017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9561-5469-4C80-BEB8-7FF7DF49C5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104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70B-80AF-4CFA-B72E-B06E4F5D6AE0}" type="datetimeFigureOut">
              <a:rPr lang="fr-CH" smtClean="0"/>
              <a:t>28.03.2017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9561-5469-4C80-BEB8-7FF7DF49C5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340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70B-80AF-4CFA-B72E-B06E4F5D6AE0}" type="datetimeFigureOut">
              <a:rPr lang="fr-CH" smtClean="0"/>
              <a:t>28.03.2017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9561-5469-4C80-BEB8-7FF7DF49C5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3549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70B-80AF-4CFA-B72E-B06E4F5D6AE0}" type="datetimeFigureOut">
              <a:rPr lang="fr-CH" smtClean="0"/>
              <a:t>28.03.2017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9561-5469-4C80-BEB8-7FF7DF49C5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827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70B-80AF-4CFA-B72E-B06E4F5D6AE0}" type="datetimeFigureOut">
              <a:rPr lang="fr-CH" smtClean="0"/>
              <a:t>28.03.2017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9561-5469-4C80-BEB8-7FF7DF49C5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1757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70B-80AF-4CFA-B72E-B06E4F5D6AE0}" type="datetimeFigureOut">
              <a:rPr lang="fr-CH" smtClean="0"/>
              <a:t>28.03.2017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9561-5469-4C80-BEB8-7FF7DF49C5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09925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70B-80AF-4CFA-B72E-B06E4F5D6AE0}" type="datetimeFigureOut">
              <a:rPr lang="fr-CH" smtClean="0"/>
              <a:t>28.03.2017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9561-5469-4C80-BEB8-7FF7DF49C5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901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70B-80AF-4CFA-B72E-B06E4F5D6AE0}" type="datetimeFigureOut">
              <a:rPr lang="fr-CH" smtClean="0"/>
              <a:t>28.03.2017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9561-5469-4C80-BEB8-7FF7DF49C5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7493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070B-80AF-4CFA-B72E-B06E4F5D6AE0}" type="datetimeFigureOut">
              <a:rPr lang="fr-CH" smtClean="0"/>
              <a:t>28.03.2017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9561-5469-4C80-BEB8-7FF7DF49C5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790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1070B-80AF-4CFA-B72E-B06E4F5D6AE0}" type="datetimeFigureOut">
              <a:rPr lang="fr-CH" smtClean="0"/>
              <a:t>28.03.2017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99561-5469-4C80-BEB8-7FF7DF49C55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0641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onference-transjurassienne.org/" TargetMode="Externa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620688"/>
            <a:ext cx="216024" cy="439248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Rectangle 5"/>
          <p:cNvSpPr/>
          <p:nvPr/>
        </p:nvSpPr>
        <p:spPr>
          <a:xfrm>
            <a:off x="2123728" y="6381328"/>
            <a:ext cx="6768752" cy="14401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62880" y="476672"/>
            <a:ext cx="8229600" cy="1575048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Stratégie </a:t>
            </a: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de coopération transfrontalière 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"Pour </a:t>
            </a: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une nouvelle dynamique de l'Arc 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jurassien"</a:t>
            </a:r>
            <a:endParaRPr lang="fr-CH" sz="36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1677" y="2492896"/>
            <a:ext cx="79928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dirty="0" smtClean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M. Thierry Brunet</a:t>
            </a:r>
          </a:p>
          <a:p>
            <a:r>
              <a:rPr lang="fr-FR" sz="28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Mme Lucie Leclercq</a:t>
            </a:r>
          </a:p>
          <a:p>
            <a:endParaRPr lang="fr-FR" sz="2800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Secrétaires généraux de la CTJ</a:t>
            </a:r>
            <a:endParaRPr lang="fr-CH" sz="2400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6680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  <a:r>
              <a:rPr lang="fr-FR" baseline="30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 rencontre des Journées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ADU’rables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fr-CH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Lundi 27 mars 2017</a:t>
            </a:r>
          </a:p>
        </p:txBody>
      </p:sp>
      <p:pic>
        <p:nvPicPr>
          <p:cNvPr id="12" name="Picture 2" descr="P:\logos\CT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9" y="5105899"/>
            <a:ext cx="3888432" cy="11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3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49424" y="1412776"/>
            <a:ext cx="4038600" cy="3024336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fr-FR" sz="2200" b="1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Le comité de pilotage territorial 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fr-FR" sz="22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Composition :</a:t>
            </a:r>
          </a:p>
          <a:p>
            <a:pPr marL="0" indent="0">
              <a:buNone/>
            </a:pPr>
            <a:endParaRPr lang="fr-FR" sz="2000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Techniciens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des collectivités, des associations, de l’Etat, …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Variable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selon le degré de structuration des territoires et les habitudes de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travail</a:t>
            </a:r>
          </a:p>
          <a:p>
            <a:endParaRPr lang="fr-FR" sz="2000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2000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re 1"/>
          <p:cNvSpPr txBox="1">
            <a:spLocks/>
          </p:cNvSpPr>
          <p:nvPr/>
        </p:nvSpPr>
        <p:spPr>
          <a:xfrm>
            <a:off x="755576" y="274638"/>
            <a:ext cx="820891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Une coopération renforcée de la CTJ avec les territoires</a:t>
            </a:r>
            <a:endParaRPr lang="fr-CH" sz="20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415456" cy="15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781470" y="4604935"/>
            <a:ext cx="79675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Articulation avec le Conseil des Territoires Transfrontaliers-CTT 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Ces comités représentent le niveau local et opérationnel au sein du CTT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39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778098"/>
          </a:xfrm>
        </p:spPr>
        <p:txBody>
          <a:bodyPr>
            <a:noAutofit/>
          </a:bodyPr>
          <a:lstStyle/>
          <a:p>
            <a:pPr algn="l"/>
            <a:r>
              <a:rPr lang="fr-CH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Un cadre de travail partagé : des axes stratégiques concertés</a:t>
            </a:r>
            <a:endParaRPr lang="fr-CH" sz="20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818565" y="1128388"/>
            <a:ext cx="7560840" cy="4981028"/>
            <a:chOff x="355675" y="1286472"/>
            <a:chExt cx="7810477" cy="5137496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2200" y="3429000"/>
              <a:ext cx="1793952" cy="1736230"/>
            </a:xfrm>
            <a:prstGeom prst="rect">
              <a:avLst/>
            </a:prstGeom>
          </p:spPr>
        </p:pic>
        <p:pic>
          <p:nvPicPr>
            <p:cNvPr id="16" name="Picture 2" descr="C:\Users\pierre.loesener\Desktop\4axe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103" y="1787479"/>
              <a:ext cx="4323757" cy="369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04048" y="1286472"/>
              <a:ext cx="1804561" cy="1368152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19608" y="5088582"/>
              <a:ext cx="2185984" cy="1335386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5675" y="2179136"/>
              <a:ext cx="1927866" cy="15739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71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778098"/>
          </a:xfrm>
        </p:spPr>
        <p:txBody>
          <a:bodyPr>
            <a:noAutofit/>
          </a:bodyPr>
          <a:lstStyle/>
          <a:p>
            <a:pPr algn="l"/>
            <a:r>
              <a:rPr lang="fr-CH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Des pistes de travail à promouvoir sur les territoires : synthèse des ateliers du colloque (1/2)</a:t>
            </a:r>
            <a:endParaRPr lang="fr-CH" sz="20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223879"/>
              </p:ext>
            </p:extLst>
          </p:nvPr>
        </p:nvGraphicFramePr>
        <p:xfrm>
          <a:off x="683568" y="1226592"/>
          <a:ext cx="8231832" cy="4382348"/>
        </p:xfrm>
        <a:graphic>
          <a:graphicData uri="http://schemas.openxmlformats.org/drawingml/2006/table">
            <a:tbl>
              <a:tblPr/>
              <a:tblGrid>
                <a:gridCol w="18711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167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39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55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Tables thématiques</a:t>
                      </a:r>
                    </a:p>
                  </a:txBody>
                  <a:tcPr marL="66149" marR="661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Propositions de travail</a:t>
                      </a:r>
                    </a:p>
                  </a:txBody>
                  <a:tcPr marL="66149" marR="661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Rattachement à la stratégie (1)</a:t>
                      </a:r>
                    </a:p>
                  </a:txBody>
                  <a:tcPr marL="66149" marR="661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124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Emploi</a:t>
                      </a: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149" marR="661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Inciter les entreprises à favoriser le lien social entre les salariés (frontaliers/non frontaliers)</a:t>
                      </a:r>
                    </a:p>
                  </a:txBody>
                  <a:tcPr marL="66149" marR="661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Actions 1.3 et 4.1.2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(Améliorer les conditions  cadres de l’activité éco ;  S’appuyer sur différents publics pour promouvoir une identité partagée ;; )</a:t>
                      </a: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149" marR="661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49961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Améliorer l’information réciproque en matière de connaissances des filières de formation, de contextes de travail et de reconnaissance des diplômes</a:t>
                      </a: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149" marR="661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Action 1.3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(Améliorer les conditions  cadres de l’activité éco ;   )</a:t>
                      </a: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149" marR="661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63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Consommation</a:t>
                      </a:r>
                    </a:p>
                  </a:txBody>
                  <a:tcPr marL="66149" marR="661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Encourager les marchés transfrontaliers de produits locaux</a:t>
                      </a:r>
                    </a:p>
                  </a:txBody>
                  <a:tcPr marL="66149" marR="661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Action 4.1.2 (</a:t>
                      </a:r>
                      <a:r>
                        <a:rPr kumimoji="0" lang="fr-FR" altLang="fr-FR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S’appuyer sur différents publics pour promouvoir une identité partagée)</a:t>
                      </a: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149" marR="661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058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Loisirs</a:t>
                      </a: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149" marR="661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Favoriser les petits évènements locaux, créateurs de proximité et de vivre-ensemble transfrontalier</a:t>
                      </a:r>
                    </a:p>
                  </a:txBody>
                  <a:tcPr marL="66149" marR="661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Action 4.1.1 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(faire de l’offre culturelle un vecteur d’appartenance et d’identité)</a:t>
                      </a: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149" marR="661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8682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Améliorer la communication transfrontalière sur les manifestations culturelles et les pratiques de loisirs, en privilégiant les évènements festifs</a:t>
                      </a:r>
                    </a:p>
                  </a:txBody>
                  <a:tcPr marL="66149" marR="661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Action 4.2.3 </a:t>
                      </a:r>
                      <a:r>
                        <a:rPr kumimoji="0" lang="fr-FR" altLang="fr-F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(Faciliter l’accès à l’information voisine et élargir sa diffusion,..)</a:t>
                      </a: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149" marR="6614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1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778098"/>
          </a:xfrm>
        </p:spPr>
        <p:txBody>
          <a:bodyPr>
            <a:noAutofit/>
          </a:bodyPr>
          <a:lstStyle/>
          <a:p>
            <a:pPr algn="l"/>
            <a:r>
              <a:rPr lang="fr-CH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Des pistes de travail à promouvoir sur les territoires : synthèse des ateliers du colloque (2/2)</a:t>
            </a:r>
            <a:endParaRPr lang="fr-CH" sz="20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44392"/>
              </p:ext>
            </p:extLst>
          </p:nvPr>
        </p:nvGraphicFramePr>
        <p:xfrm>
          <a:off x="683568" y="1268759"/>
          <a:ext cx="8280920" cy="4492795"/>
        </p:xfrm>
        <a:graphic>
          <a:graphicData uri="http://schemas.openxmlformats.org/drawingml/2006/table">
            <a:tbl>
              <a:tblPr/>
              <a:tblGrid>
                <a:gridCol w="2108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25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603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2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Tables thématiques</a:t>
                      </a:r>
                    </a:p>
                  </a:txBody>
                  <a:tcPr marL="66149" marR="661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Propositions de travail</a:t>
                      </a:r>
                    </a:p>
                  </a:txBody>
                  <a:tcPr marL="66149" marR="661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Rattachement à la stratégie (1)</a:t>
                      </a:r>
                    </a:p>
                  </a:txBody>
                  <a:tcPr marL="66149" marR="6614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78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Engagement citoyen et vie associative</a:t>
                      </a:r>
                    </a:p>
                  </a:txBody>
                  <a:tcPr marL="65778" marR="657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Impliquer les jeunes dès les classes primaires dans les actions transfrontalières et favoriser les échanges scolaires</a:t>
                      </a:r>
                    </a:p>
                  </a:txBody>
                  <a:tcPr marL="65778" marR="657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Action 4.1.2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(S’appuyer sur différents publics pour promouvoir une identité partagée)</a:t>
                      </a:r>
                    </a:p>
                  </a:txBody>
                  <a:tcPr marL="65778" marR="657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749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Politique et institutions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5778" marR="657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Favoriser les échanges au sein des institutions (par public : élus, parlement des jeunes, techniciens)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778" marR="657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Actions 4.2.1 et 4.2.2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(Familiariser les décideurs avec les institutions, les politiques,… de chaque coté de la frontière ; Favoriser les échanges entre techniciens,..)</a:t>
                      </a:r>
                    </a:p>
                  </a:txBody>
                  <a:tcPr marL="65778" marR="657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8232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Mettre en place un portail d'informations sur le transfrontalier ainsi qu’un forum d’échanges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5778" marR="657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Action 4.2.3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(Faire circuler l’information dans les territoires afin de développer le sentiment d’appartenance)</a:t>
                      </a:r>
                    </a:p>
                  </a:txBody>
                  <a:tcPr marL="65778" marR="657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26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Enseignement formation  et recherche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5778" marR="6577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Développer l'information transfrontalière sur les campus et les lycées et favoriser leur mise en réseau</a:t>
                      </a:r>
                    </a:p>
                  </a:txBody>
                  <a:tcPr marL="65778" marR="657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Actions 4.1.2 et 4.2.3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(S’appuyer sur différents publics pour promouvoir une identité partagée ; Faire circuler l’information dans les territoires afin de développer le sentiment d’appartenance)</a:t>
                      </a:r>
                    </a:p>
                  </a:txBody>
                  <a:tcPr marL="65778" marR="65778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778098"/>
          </a:xfrm>
        </p:spPr>
        <p:txBody>
          <a:bodyPr>
            <a:noAutofit/>
          </a:bodyPr>
          <a:lstStyle/>
          <a:p>
            <a:pPr algn="l"/>
            <a:r>
              <a:rPr lang="fr-CH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Des outils pour faciliter les coopérations</a:t>
            </a:r>
            <a:endParaRPr lang="fr-CH" sz="20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066800" y="1219200"/>
            <a:ext cx="7772400" cy="213779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fr-FR" altLang="fr-FR" sz="2000" b="1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Le « Fonds Petits Projets Transfrontaliers » (</a:t>
            </a:r>
            <a:r>
              <a:rPr lang="fr-FR" altLang="fr-FR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FPPT)</a:t>
            </a:r>
            <a:endParaRPr lang="fr-FR" altLang="fr-FR" sz="20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Objectifs :</a:t>
            </a:r>
          </a:p>
          <a:p>
            <a:pPr marL="777875">
              <a:spcAft>
                <a:spcPts val="600"/>
              </a:spcAft>
              <a:defRPr/>
            </a:pP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Soutenir 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les coopérations de </a:t>
            </a: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proximité</a:t>
            </a:r>
          </a:p>
          <a:p>
            <a:pPr marL="777875">
              <a:spcAft>
                <a:spcPts val="600"/>
              </a:spcAft>
              <a:defRPr/>
            </a:pP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Renforcer 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vivre-ensemble (axe 4 de la stratégie)</a:t>
            </a:r>
          </a:p>
          <a:p>
            <a:pPr marL="777875">
              <a:spcAft>
                <a:spcPts val="600"/>
              </a:spcAft>
              <a:defRPr/>
            </a:pP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Fonds doté 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de 30 000 €</a:t>
            </a:r>
          </a:p>
          <a:p>
            <a:pPr marL="777875">
              <a:spcAft>
                <a:spcPts val="600"/>
              </a:spcAft>
              <a:defRPr/>
            </a:pPr>
            <a:endParaRPr lang="fr-FR" altLang="fr-FR" sz="2000" dirty="0" smtClean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1115616" y="3523456"/>
            <a:ext cx="7772400" cy="21377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Principes :</a:t>
            </a:r>
          </a:p>
          <a:p>
            <a:pPr marL="777875">
              <a:spcAft>
                <a:spcPts val="600"/>
              </a:spcAft>
              <a:defRPr/>
            </a:pP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Soutien 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à des petits projets locaux </a:t>
            </a: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(&lt; 35000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€) de dimension </a:t>
            </a: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transfrontalière</a:t>
            </a:r>
          </a:p>
          <a:p>
            <a:pPr marL="777875">
              <a:spcAft>
                <a:spcPts val="600"/>
              </a:spcAft>
              <a:defRPr/>
            </a:pP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Actions dans au moins un 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des 4 territoires de </a:t>
            </a: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proximité</a:t>
            </a:r>
          </a:p>
          <a:p>
            <a:pPr marL="777875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Les 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dossiers de demande sont téléchargeables sur le site de la </a:t>
            </a: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CTJ : </a:t>
            </a: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www.conference-transjurassienne.org</a:t>
            </a:r>
            <a:endParaRPr lang="fr-FR" altLang="fr-FR" sz="2000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77875">
              <a:spcAft>
                <a:spcPts val="600"/>
              </a:spcAft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778098"/>
          </a:xfrm>
        </p:spPr>
        <p:txBody>
          <a:bodyPr>
            <a:noAutofit/>
          </a:bodyPr>
          <a:lstStyle/>
          <a:p>
            <a:pPr algn="l"/>
            <a:r>
              <a:rPr lang="fr-CH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Des outils pour faciliter les coopérations</a:t>
            </a:r>
            <a:endParaRPr lang="fr-CH" sz="20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066800" y="1219200"/>
            <a:ext cx="7772400" cy="34339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fr-FR" altLang="fr-FR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Les matinées de la CTJ</a:t>
            </a:r>
            <a:endParaRPr lang="fr-FR" altLang="fr-FR" sz="2000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Rencontres 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thématiques </a:t>
            </a: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techniciens/élus 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en charge de politiques publiques (santé, aménagement du territoire, énergies renouvelables, développement économique, </a:t>
            </a: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etc.)</a:t>
            </a:r>
            <a:endParaRPr lang="fr-FR" altLang="fr-FR" sz="2000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Objectifs :</a:t>
            </a:r>
            <a:endParaRPr lang="fr-FR" altLang="fr-FR" sz="2000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77875">
              <a:spcAft>
                <a:spcPts val="600"/>
              </a:spcAft>
              <a:defRPr/>
            </a:pP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Renforcer la connaissance </a:t>
            </a: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réciproque</a:t>
            </a:r>
          </a:p>
          <a:p>
            <a:pPr marL="777875">
              <a:spcAft>
                <a:spcPts val="600"/>
              </a:spcAft>
              <a:defRPr/>
            </a:pP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Mettre à disposition des ressources (annuaire ; textes et réglementations ; power-points ; compte-rendu, etc.)</a:t>
            </a:r>
          </a:p>
          <a:p>
            <a:pPr marL="777875">
              <a:spcAft>
                <a:spcPts val="600"/>
              </a:spcAft>
              <a:defRPr/>
            </a:pP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Une </a:t>
            </a:r>
            <a:r>
              <a:rPr lang="fr-FR" alt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à deux sessions par </a:t>
            </a: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endParaRPr lang="fr-FR" altLang="fr-FR" sz="2000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77875">
              <a:spcAft>
                <a:spcPts val="600"/>
              </a:spcAft>
              <a:defRPr/>
            </a:pPr>
            <a:r>
              <a:rPr lang="fr-FR" altLang="fr-FR" sz="2000" i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fr-FR" altLang="fr-FR" sz="2000" i="1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2017 </a:t>
            </a:r>
            <a:r>
              <a:rPr lang="fr-FR" altLang="fr-FR" sz="2000" i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: thématique </a:t>
            </a:r>
            <a:r>
              <a:rPr lang="fr-FR" altLang="fr-FR" sz="2000" i="1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santé (</a:t>
            </a:r>
            <a:r>
              <a:rPr lang="fr-FR" altLang="fr-FR" sz="2000" i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Convention-cadre</a:t>
            </a:r>
            <a:r>
              <a:rPr lang="fr-FR" altLang="fr-FR" sz="2000" i="1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altLang="fr-FR" sz="2000" i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publication de l’OSTAJ…)</a:t>
            </a:r>
            <a:endParaRPr lang="fr-FR" altLang="fr-FR" sz="2000" i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77875">
              <a:spcAft>
                <a:spcPts val="600"/>
              </a:spcAft>
              <a:defRPr/>
            </a:pPr>
            <a:r>
              <a:rPr lang="fr-FR" altLang="fr-FR" sz="2000" i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Lieu à définir : le Nord-Franche-Comté ? (lien </a:t>
            </a:r>
            <a:r>
              <a:rPr lang="fr-FR" altLang="fr-FR" sz="2000" i="1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avec hôpital </a:t>
            </a:r>
            <a:r>
              <a:rPr lang="fr-FR" altLang="fr-FR" sz="2000" i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médian)</a:t>
            </a:r>
            <a:endParaRPr lang="fr-FR" altLang="fr-FR" sz="2000" i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77875">
              <a:spcAft>
                <a:spcPts val="600"/>
              </a:spcAft>
              <a:defRPr/>
            </a:pPr>
            <a:endParaRPr lang="fr-FR" altLang="fr-FR" sz="2000" dirty="0" smtClean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778098"/>
          </a:xfrm>
        </p:spPr>
        <p:txBody>
          <a:bodyPr>
            <a:noAutofit/>
          </a:bodyPr>
          <a:lstStyle/>
          <a:p>
            <a:pPr algn="l"/>
            <a:r>
              <a:rPr lang="fr-CH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Des outils pour faciliter les coopérations</a:t>
            </a:r>
            <a:endParaRPr lang="fr-CH" sz="20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1066800" y="1219200"/>
            <a:ext cx="7772400" cy="34339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fr-FR" altLang="fr-FR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Développement d’un site « ressource »</a:t>
            </a:r>
            <a:endParaRPr lang="fr-FR" altLang="fr-FR" sz="2000" dirty="0" smtClean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77875">
              <a:spcAft>
                <a:spcPts val="600"/>
              </a:spcAft>
              <a:defRPr/>
            </a:pP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Projet de développement d’un site internet complet délivrant de l’information transfrontalière</a:t>
            </a:r>
          </a:p>
          <a:p>
            <a:pPr marL="777875">
              <a:spcAft>
                <a:spcPts val="600"/>
              </a:spcAft>
              <a:defRPr/>
            </a:pP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Projet de plateforme de travail en ligne permettant une collaboration des acteurs des territoires de coopération</a:t>
            </a:r>
          </a:p>
          <a:p>
            <a:pPr marL="777875"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fr-FR" altLang="fr-FR" sz="2000" dirty="0" smtClean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77875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alt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Projet qui devrait prendre forme en 2017</a:t>
            </a:r>
            <a:endParaRPr lang="fr-FR" altLang="fr-FR" sz="2000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77875">
              <a:spcAft>
                <a:spcPts val="600"/>
              </a:spcAft>
              <a:defRPr/>
            </a:pPr>
            <a:endParaRPr lang="fr-FR" altLang="fr-FR" sz="2000" dirty="0" smtClean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/>
          <p:cNvSpPr txBox="1"/>
          <p:nvPr/>
        </p:nvSpPr>
        <p:spPr>
          <a:xfrm>
            <a:off x="1115616" y="227687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Merci de votre attention </a:t>
            </a:r>
            <a:endParaRPr lang="fr-CH" sz="28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Conférence transjurassienne : Accue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82" y="3284984"/>
            <a:ext cx="39433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4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229600" cy="1728192"/>
          </a:xfrm>
        </p:spPr>
        <p:txBody>
          <a:bodyPr/>
          <a:lstStyle/>
          <a:p>
            <a:r>
              <a:rPr lang="fr-FR" dirty="0" smtClean="0"/>
              <a:t>ANNEXES A LA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5079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92088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58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778098"/>
          </a:xfrm>
        </p:spPr>
        <p:txBody>
          <a:bodyPr>
            <a:noAutofit/>
          </a:bodyPr>
          <a:lstStyle/>
          <a:p>
            <a:pPr algn="l"/>
            <a:r>
              <a:rPr lang="fr-CH" sz="2000" b="1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Une stratégie pour un territoire d’action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2" descr="C:\Users\pierre.loesener\Desktop\Couv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91" y="1225073"/>
            <a:ext cx="3513508" cy="494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3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777686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248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7406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00200"/>
            <a:ext cx="5256584" cy="48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047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80358"/>
            <a:ext cx="770485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499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11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778098"/>
          </a:xfrm>
        </p:spPr>
        <p:txBody>
          <a:bodyPr>
            <a:noAutofit/>
          </a:bodyPr>
          <a:lstStyle/>
          <a:p>
            <a:pPr algn="l"/>
            <a:r>
              <a:rPr lang="fr-CH" sz="2000" b="1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Un territoire atypique 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940941" y="1268759"/>
            <a:ext cx="7073751" cy="4627563"/>
            <a:chOff x="650369" y="1454559"/>
            <a:chExt cx="7073751" cy="4627563"/>
          </a:xfrm>
        </p:grpSpPr>
        <p:pic>
          <p:nvPicPr>
            <p:cNvPr id="12" name="Picture 2" descr="C:\Users\pierre.loesener\Desktop\Doubs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369" y="1454559"/>
              <a:ext cx="3578225" cy="4627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pierre.loesener\Desktop\Image1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570" y="1456147"/>
              <a:ext cx="3511550" cy="4625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52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778098"/>
          </a:xfrm>
        </p:spPr>
        <p:txBody>
          <a:bodyPr>
            <a:noAutofit/>
          </a:bodyPr>
          <a:lstStyle/>
          <a:p>
            <a:pPr algn="l"/>
            <a:r>
              <a:rPr lang="fr-CH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lang="fr-CH" sz="2000" dirty="0" smtClean="0"/>
              <a:t> </a:t>
            </a:r>
            <a:r>
              <a:rPr lang="fr-CH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espace contrasté</a:t>
            </a:r>
            <a:endParaRPr lang="fr-CH" sz="20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 descr="C:\Users\pierre.loesener\Desktop\carte A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09291"/>
            <a:ext cx="3464161" cy="482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ierre.loesener\Desktop\Axe Belfo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70768"/>
            <a:ext cx="2880320" cy="14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pierre.loesener\Desktop\Axe champagno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76961"/>
            <a:ext cx="3310593" cy="182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pierre.loesener\Desktop\Axe Besan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91" y="2593501"/>
            <a:ext cx="3249413" cy="17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5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778098"/>
          </a:xfrm>
        </p:spPr>
        <p:txBody>
          <a:bodyPr>
            <a:noAutofit/>
          </a:bodyPr>
          <a:lstStyle/>
          <a:p>
            <a:pPr algn="l"/>
            <a:r>
              <a:rPr lang="fr-CH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Flux : des populations qui se croisent</a:t>
            </a:r>
            <a:endParaRPr lang="fr-CH" sz="20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3" descr="C:\Users\pierre.loesener\Desktop\cart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70004"/>
            <a:ext cx="387336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4644008" y="1739706"/>
            <a:ext cx="4320480" cy="3273470"/>
            <a:chOff x="95250" y="-383232"/>
            <a:chExt cx="9661326" cy="7245995"/>
          </a:xfrm>
        </p:grpSpPr>
        <p:pic>
          <p:nvPicPr>
            <p:cNvPr id="2050" name="4B6A3794-BBAB-4BA1-A243-E8C6FFB18221" descr="4B6A3794-BBAB-4BA1-A243-E8C6FFB1822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-383232"/>
              <a:ext cx="9661326" cy="7245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 rot="21252448" flipV="1">
              <a:off x="1725311" y="4551281"/>
              <a:ext cx="333668" cy="966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4" name="Rectangle 13"/>
            <p:cNvSpPr/>
            <p:nvPr/>
          </p:nvSpPr>
          <p:spPr>
            <a:xfrm rot="21252448">
              <a:off x="4928413" y="4292438"/>
              <a:ext cx="142572" cy="605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5" name="Rectangle 14"/>
            <p:cNvSpPr/>
            <p:nvPr/>
          </p:nvSpPr>
          <p:spPr>
            <a:xfrm rot="21252448">
              <a:off x="7343243" y="4010175"/>
              <a:ext cx="111267" cy="605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Rectangle 15"/>
            <p:cNvSpPr/>
            <p:nvPr/>
          </p:nvSpPr>
          <p:spPr>
            <a:xfrm rot="21252448">
              <a:off x="9408374" y="3855235"/>
              <a:ext cx="290182" cy="600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4074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778098"/>
          </a:xfrm>
        </p:spPr>
        <p:txBody>
          <a:bodyPr>
            <a:noAutofit/>
          </a:bodyPr>
          <a:lstStyle/>
          <a:p>
            <a:pPr algn="l"/>
            <a:r>
              <a:rPr lang="fr-CH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Des forces et des faiblesses</a:t>
            </a:r>
            <a:endParaRPr lang="fr-CH" sz="20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C:\Users\pierre.loesener\Desktop\site\AFOM_p1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" b="3146"/>
          <a:stretch/>
        </p:blipFill>
        <p:spPr bwMode="auto">
          <a:xfrm>
            <a:off x="2197658" y="1052736"/>
            <a:ext cx="5470686" cy="53285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3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778098"/>
          </a:xfrm>
        </p:spPr>
        <p:txBody>
          <a:bodyPr>
            <a:noAutofit/>
          </a:bodyPr>
          <a:lstStyle/>
          <a:p>
            <a:pPr algn="l"/>
            <a:r>
              <a:rPr lang="fr-CH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Des territoires de coopération spécifiques </a:t>
            </a:r>
            <a:r>
              <a:rPr lang="fr-FR" sz="1600" dirty="0" smtClean="0"/>
              <a:t>(</a:t>
            </a:r>
            <a:r>
              <a:rPr lang="fr-FR" sz="1600" dirty="0"/>
              <a:t>Carte en </a:t>
            </a:r>
            <a:r>
              <a:rPr lang="fr-FR" sz="1600" dirty="0" smtClean="0"/>
              <a:t>cours d’élaboration)</a:t>
            </a:r>
            <a:endParaRPr lang="fr-CH" sz="16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0071" y="1196752"/>
            <a:ext cx="6260232" cy="47940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350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208912" cy="778098"/>
          </a:xfrm>
        </p:spPr>
        <p:txBody>
          <a:bodyPr>
            <a:noAutofit/>
          </a:bodyPr>
          <a:lstStyle/>
          <a:p>
            <a:pPr algn="l"/>
            <a:r>
              <a:rPr lang="fr-CH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Une gouvernance des coopérations à renouveler</a:t>
            </a:r>
            <a:endParaRPr lang="fr-CH" sz="20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61" y="1153401"/>
            <a:ext cx="6921971" cy="522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2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Constats :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Nécessité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d’une collaboration renforcée de la CTJ avec les territoires de coopération 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Des attentes politiques fortes pour une meilleure prise en compte des acteurs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locaux</a:t>
            </a:r>
          </a:p>
          <a:p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Des projets locaux qui ne bénéficient pas assez d’</a:t>
            </a:r>
            <a:r>
              <a:rPr lang="fr-FR" sz="2000" dirty="0" err="1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Interreg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 V </a:t>
            </a:r>
          </a:p>
          <a:p>
            <a:endParaRPr lang="fr-FR" sz="2000" dirty="0" smtClean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Objectifs :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Une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gouvernance locale qui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doit se </a:t>
            </a: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structurer pour faire émerger des </a:t>
            </a: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projets transfrontaliers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Une concertation côté français via arcjurassien.fr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9512" y="620688"/>
            <a:ext cx="8856984" cy="5904656"/>
            <a:chOff x="179512" y="620688"/>
            <a:chExt cx="8856984" cy="5904656"/>
          </a:xfrm>
        </p:grpSpPr>
        <p:sp>
          <p:nvSpPr>
            <p:cNvPr id="5" name="Rectangle 4"/>
            <p:cNvSpPr/>
            <p:nvPr/>
          </p:nvSpPr>
          <p:spPr>
            <a:xfrm>
              <a:off x="323528" y="620688"/>
              <a:ext cx="216024" cy="439248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6381328"/>
              <a:ext cx="6768752" cy="144016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pic>
          <p:nvPicPr>
            <p:cNvPr id="7" name="Picture 2" descr="P:\logos\CTJ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949280"/>
              <a:ext cx="1656184" cy="507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Connecteur droit 7"/>
            <p:cNvCxnSpPr/>
            <p:nvPr/>
          </p:nvCxnSpPr>
          <p:spPr>
            <a:xfrm>
              <a:off x="539552" y="980728"/>
              <a:ext cx="84969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re 1"/>
          <p:cNvSpPr txBox="1">
            <a:spLocks/>
          </p:cNvSpPr>
          <p:nvPr/>
        </p:nvSpPr>
        <p:spPr>
          <a:xfrm>
            <a:off x="755576" y="274638"/>
            <a:ext cx="8208912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000" b="1" dirty="0" smtClean="0">
                <a:solidFill>
                  <a:schemeClr val="accent1">
                    <a:lumMod val="50000"/>
                  </a:schemeClr>
                </a:solidFill>
                <a:latin typeface="DejaVu Sans Condensed"/>
                <a:ea typeface="Tahoma" panose="020B0604030504040204" pitchFamily="34" charset="0"/>
                <a:cs typeface="Tahoma" panose="020B0604030504040204" pitchFamily="34" charset="0"/>
              </a:rPr>
              <a:t>Une gouvernance des coopérations à renouveler</a:t>
            </a:r>
            <a:endParaRPr lang="fr-CH" sz="2000" b="1" dirty="0">
              <a:solidFill>
                <a:schemeClr val="accent1">
                  <a:lumMod val="50000"/>
                </a:schemeClr>
              </a:solidFill>
              <a:latin typeface="DejaVu Sans Condensed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691</Words>
  <Application>Microsoft Office PowerPoint</Application>
  <PresentationFormat>Affichage à l'écran (4:3)</PresentationFormat>
  <Paragraphs>105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</vt:lpstr>
      <vt:lpstr>Calibri</vt:lpstr>
      <vt:lpstr>DejaVu Sans Condensed</vt:lpstr>
      <vt:lpstr>Tahoma</vt:lpstr>
      <vt:lpstr>Times New Roman</vt:lpstr>
      <vt:lpstr>Wingdings</vt:lpstr>
      <vt:lpstr>Thème Office</vt:lpstr>
      <vt:lpstr>Stratégie de coopération transfrontalière  "Pour une nouvelle dynamique de l'Arc jurassien"</vt:lpstr>
      <vt:lpstr>Une stratégie pour un territoire d’action</vt:lpstr>
      <vt:lpstr>Un territoire atypique </vt:lpstr>
      <vt:lpstr>Un espace contrasté</vt:lpstr>
      <vt:lpstr>Flux : des populations qui se croisent</vt:lpstr>
      <vt:lpstr>Des forces et des faiblesses</vt:lpstr>
      <vt:lpstr>Des territoires de coopération spécifiques (Carte en cours d’élaboration)</vt:lpstr>
      <vt:lpstr>Une gouvernance des coopérations à renouveler</vt:lpstr>
      <vt:lpstr>Présentation PowerPoint</vt:lpstr>
      <vt:lpstr>Présentation PowerPoint</vt:lpstr>
      <vt:lpstr>Un cadre de travail partagé : des axes stratégiques concertés</vt:lpstr>
      <vt:lpstr>Des pistes de travail à promouvoir sur les territoires : synthèse des ateliers du colloque (1/2)</vt:lpstr>
      <vt:lpstr>Des pistes de travail à promouvoir sur les territoires : synthèse des ateliers du colloque (2/2)</vt:lpstr>
      <vt:lpstr>Des outils pour faciliter les coopérations</vt:lpstr>
      <vt:lpstr>Des outils pour faciliter les coopérations</vt:lpstr>
      <vt:lpstr>Des outils pour faciliter les coopérations</vt:lpstr>
      <vt:lpstr>Présentation PowerPoint</vt:lpstr>
      <vt:lpstr>ANNEXES A LA PRESENTATION</vt:lpstr>
      <vt:lpstr>Présentation PowerPoint</vt:lpstr>
      <vt:lpstr>Présentation PowerPoint</vt:lpstr>
      <vt:lpstr>Présentation PowerPoint</vt:lpstr>
      <vt:lpstr>Présentation PowerPoint</vt:lpstr>
    </vt:vector>
  </TitlesOfParts>
  <Company>SIEN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Gasser Mireille</dc:creator>
  <cp:lastModifiedBy>Nathalie NF. Fernandez</cp:lastModifiedBy>
  <cp:revision>24</cp:revision>
  <dcterms:created xsi:type="dcterms:W3CDTF">2017-03-24T15:54:52Z</dcterms:created>
  <dcterms:modified xsi:type="dcterms:W3CDTF">2017-03-28T13:23:50Z</dcterms:modified>
</cp:coreProperties>
</file>